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</p:sldMasterIdLst>
  <p:notesMasterIdLst>
    <p:notesMasterId r:id="rId6"/>
  </p:notesMasterIdLst>
  <p:handoutMasterIdLst>
    <p:handoutMasterId r:id="rId51"/>
  </p:handoutMasterIdLst>
  <p:sldIdLst>
    <p:sldId id="828" r:id="rId5"/>
    <p:sldId id="829" r:id="rId7"/>
    <p:sldId id="830" r:id="rId8"/>
    <p:sldId id="831" r:id="rId9"/>
    <p:sldId id="720" r:id="rId10"/>
    <p:sldId id="754" r:id="rId11"/>
    <p:sldId id="722" r:id="rId12"/>
    <p:sldId id="723" r:id="rId13"/>
    <p:sldId id="669" r:id="rId14"/>
    <p:sldId id="670" r:id="rId15"/>
    <p:sldId id="581" r:id="rId16"/>
    <p:sldId id="724" r:id="rId17"/>
    <p:sldId id="582" r:id="rId18"/>
    <p:sldId id="832" r:id="rId19"/>
    <p:sldId id="583" r:id="rId20"/>
    <p:sldId id="584" r:id="rId21"/>
    <p:sldId id="585" r:id="rId22"/>
    <p:sldId id="586" r:id="rId23"/>
    <p:sldId id="674" r:id="rId24"/>
    <p:sldId id="587" r:id="rId25"/>
    <p:sldId id="675" r:id="rId26"/>
    <p:sldId id="676" r:id="rId27"/>
    <p:sldId id="677" r:id="rId28"/>
    <p:sldId id="678" r:id="rId29"/>
    <p:sldId id="683" r:id="rId30"/>
    <p:sldId id="680" r:id="rId31"/>
    <p:sldId id="681" r:id="rId32"/>
    <p:sldId id="682" r:id="rId33"/>
    <p:sldId id="725" r:id="rId34"/>
    <p:sldId id="726" r:id="rId35"/>
    <p:sldId id="727" r:id="rId36"/>
    <p:sldId id="532" r:id="rId37"/>
    <p:sldId id="728" r:id="rId38"/>
    <p:sldId id="729" r:id="rId39"/>
    <p:sldId id="731" r:id="rId40"/>
    <p:sldId id="730" r:id="rId41"/>
    <p:sldId id="555" r:id="rId42"/>
    <p:sldId id="556" r:id="rId43"/>
    <p:sldId id="880" r:id="rId44"/>
    <p:sldId id="755" r:id="rId45"/>
    <p:sldId id="884" r:id="rId46"/>
    <p:sldId id="881" r:id="rId47"/>
    <p:sldId id="882" r:id="rId48"/>
    <p:sldId id="883" r:id="rId49"/>
    <p:sldId id="263" r:id="rId50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9900"/>
    <a:srgbClr val="00FF00"/>
    <a:srgbClr val="33CC33"/>
    <a:srgbClr val="FFFFFF"/>
    <a:srgbClr val="0000FF"/>
    <a:srgbClr val="D8FCD8"/>
    <a:srgbClr val="E1FFD9"/>
    <a:srgbClr val="E1FBDD"/>
    <a:srgbClr val="DAFDD7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6635"/>
    <p:restoredTop sz="94982"/>
  </p:normalViewPr>
  <p:slideViewPr>
    <p:cSldViewPr showGuides="1">
      <p:cViewPr>
        <p:scale>
          <a:sx n="68" d="100"/>
          <a:sy n="68" d="100"/>
        </p:scale>
        <p:origin x="-180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oleObject" Target="file:///C:\Users\Administrator\Desktop\&#33829;&#19994;&#39044;&#35745;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oleObject" Target="file:///C:\Documents%20and%20Settings\Administrator\&#26700;&#38754;\&#31649;&#38271;&#35745;&#31639;&#26041;&#2433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778065522563608"/>
          <c:y val="0.0425805862840637"/>
          <c:w val="0.901058284616677"/>
          <c:h val="0.900225371784087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numFmt formatCode="#,##0_);\(#,##0\)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Sheet1!$D$1:$T$1</c:f>
              <c:numCache>
                <c:formatCode>General</c:formatCode>
                <c:ptCount val="17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</c:v>
                </c:pt>
                <c:pt idx="14">
                  <c:v>2017</c:v>
                </c:pt>
                <c:pt idx="15">
                  <c:v>2018</c:v>
                </c:pt>
                <c:pt idx="16">
                  <c:v>2019</c:v>
                </c:pt>
              </c:numCache>
            </c:numRef>
          </c:cat>
          <c:val>
            <c:numRef>
              <c:f>Sheet1!$D$2:$T$2</c:f>
              <c:numCache>
                <c:formatCode>General</c:formatCode>
                <c:ptCount val="17"/>
                <c:pt idx="0">
                  <c:v>316</c:v>
                </c:pt>
                <c:pt idx="1">
                  <c:v>789</c:v>
                </c:pt>
                <c:pt idx="2">
                  <c:v>1344</c:v>
                </c:pt>
                <c:pt idx="3">
                  <c:v>1600</c:v>
                </c:pt>
                <c:pt idx="4">
                  <c:v>2480</c:v>
                </c:pt>
                <c:pt idx="5">
                  <c:v>4400</c:v>
                </c:pt>
                <c:pt idx="6">
                  <c:v>3600</c:v>
                </c:pt>
                <c:pt idx="7">
                  <c:v>5300</c:v>
                </c:pt>
                <c:pt idx="8">
                  <c:v>6300</c:v>
                </c:pt>
                <c:pt idx="9">
                  <c:v>8100</c:v>
                </c:pt>
                <c:pt idx="10">
                  <c:v>10000</c:v>
                </c:pt>
                <c:pt idx="11">
                  <c:v>12100</c:v>
                </c:pt>
                <c:pt idx="12">
                  <c:v>13200</c:v>
                </c:pt>
                <c:pt idx="13">
                  <c:v>15500</c:v>
                </c:pt>
                <c:pt idx="14">
                  <c:v>17000</c:v>
                </c:pt>
                <c:pt idx="15">
                  <c:v>18500</c:v>
                </c:pt>
                <c:pt idx="16">
                  <c:v>20000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1187456"/>
        <c:axId val="111189376"/>
      </c:barChart>
      <c:catAx>
        <c:axId val="111187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1189376"/>
        <c:crosses val="autoZero"/>
        <c:auto val="1"/>
        <c:lblAlgn val="ctr"/>
        <c:lblOffset val="100"/>
        <c:noMultiLvlLbl val="0"/>
      </c:catAx>
      <c:valAx>
        <c:axId val="1111893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1187456"/>
        <c:crosses val="autoZero"/>
        <c:crossBetween val="between"/>
        <c:majorUnit val="5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96459211865639"/>
          <c:y val="0.094735660567965"/>
          <c:w val="0.48255053075469"/>
          <c:h val="0.744976989561118"/>
        </c:manualLayout>
      </c:layout>
      <c:pieChart>
        <c:varyColors val="1"/>
        <c:ser>
          <c:idx val="0"/>
          <c:order val="0"/>
          <c:explosion val="0"/>
          <c:dLbls>
            <c:delete val="1"/>
          </c:dLbls>
          <c:cat>
            <c:strRef>
              <c:f>[管长计算方式.xlsx]Sheet1!$B$4:$B$10</c:f>
              <c:strCache>
                <c:ptCount val="7"/>
                <c:pt idx="0">
                  <c:v>门锁</c:v>
                </c:pt>
                <c:pt idx="1">
                  <c:v>底盘</c:v>
                </c:pt>
                <c:pt idx="2">
                  <c:v>座椅</c:v>
                </c:pt>
                <c:pt idx="3">
                  <c:v>发动机管件</c:v>
                </c:pt>
                <c:pt idx="4">
                  <c:v>刹车系统</c:v>
                </c:pt>
                <c:pt idx="5">
                  <c:v>天窗</c:v>
                </c:pt>
                <c:pt idx="6">
                  <c:v>非汽配</c:v>
                </c:pt>
              </c:strCache>
            </c:strRef>
          </c:cat>
          <c:val>
            <c:numRef>
              <c:f>[管长计算方式.xlsx]Sheet1!$C$4:$C$10</c:f>
            </c:numRef>
          </c:val>
        </c:ser>
        <c:ser>
          <c:idx val="1"/>
          <c:order val="1"/>
          <c:explosion val="0"/>
          <c:dPt>
            <c:idx val="0"/>
            <c:bubble3D val="0"/>
            <c:spPr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532162467732018"/>
                  <c:y val="0.176678576290392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门锁42%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93633756994905"/>
                  <c:y val="-0.0162991623910876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底盘15%</a:t>
                    </a:r>
                  </a:p>
                  <a:p>
                    <a:pPr>
                      <a:defRPr lang="zh-CN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78907496172632"/>
                  <c:y val="-0.0202095377554161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座椅7%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512738086710974"/>
                  <c:y val="-0.0198572394495127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管路系统8%</a:t>
                    </a:r>
                    <a:endParaRPr lang="en-US" altLang="zh-CN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242402210266"/>
                      <c:h val="0.11449096419351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0.0410645732321273"/>
                  <c:y val="0.014173597260804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刹车系统7%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0400976504426267"/>
                  <c:y val="0.0388933279879764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天窗9%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0783975344602918"/>
                  <c:y val="0.01294006659755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[管长计算方式.xlsx]Sheet1!$B$4:$B$10</c:f>
              <c:strCache>
                <c:ptCount val="7"/>
                <c:pt idx="0">
                  <c:v>门锁</c:v>
                </c:pt>
                <c:pt idx="1">
                  <c:v>底盘</c:v>
                </c:pt>
                <c:pt idx="2">
                  <c:v>座椅</c:v>
                </c:pt>
                <c:pt idx="3">
                  <c:v>发动机管件</c:v>
                </c:pt>
                <c:pt idx="4">
                  <c:v>刹车系统</c:v>
                </c:pt>
                <c:pt idx="5">
                  <c:v>天窗</c:v>
                </c:pt>
                <c:pt idx="6">
                  <c:v>非汽配</c:v>
                </c:pt>
              </c:strCache>
            </c:strRef>
          </c:cat>
          <c:val>
            <c:numRef>
              <c:f>[管长计算方式.xlsx]Sheet1!$D$4:$D$10</c:f>
              <c:numCache>
                <c:formatCode>0%</c:formatCode>
                <c:ptCount val="7"/>
                <c:pt idx="0">
                  <c:v>0.42</c:v>
                </c:pt>
                <c:pt idx="1">
                  <c:v>0.15</c:v>
                </c:pt>
                <c:pt idx="2">
                  <c:v>0.07</c:v>
                </c:pt>
                <c:pt idx="3">
                  <c:v>0.08</c:v>
                </c:pt>
                <c:pt idx="4">
                  <c:v>0.07</c:v>
                </c:pt>
                <c:pt idx="5">
                  <c:v>0.09</c:v>
                </c:pt>
                <c:pt idx="6">
                  <c:v>0.12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indent="0" defTabSz="914400" eaLnBrk="0" fontAlgn="base" hangingPunct="0"/>
            <a:endParaRPr lang="zh-CN" altLang="en-US" sz="1200" strike="noStrike" noProof="1">
              <a:ea typeface="华文细黑" panose="0201060004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indent="0" algn="r" defTabSz="914400" eaLnBrk="0" fontAlgn="base" hangingPunct="0"/>
            <a:endParaRPr lang="zh-CN" altLang="en-US" sz="1200" strike="noStrike" noProof="1">
              <a:ea typeface="华文细黑" panose="0201060004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indent="0" defTabSz="914400" eaLnBrk="0" fontAlgn="base" hangingPunct="0"/>
            <a:endParaRPr lang="zh-CN" altLang="en-US" sz="1200" strike="noStrike" noProof="1">
              <a:ea typeface="华文细黑" panose="0201060004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indent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ea"/>
              </a:rPr>
            </a:fld>
            <a:endParaRPr lang="zh-CN" altLang="en-US" sz="1200" strike="noStrike" noProof="1" dirty="0"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 sz="1200" b="0"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Tx/>
              <a:buNone/>
              <a:defRPr sz="1200" b="0">
                <a:ea typeface="MS PGothic" panose="020B0600070205080204" pitchFamily="34" charset="-128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17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Tx/>
              <a:buNone/>
              <a:defRPr sz="1200" b="0"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zh-CN" altLang="en-US" sz="1200" b="0" strike="noStrike" noProof="1" dirty="0">
              <a:ea typeface="MS PGothic" panose="020B0600070205080204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ea typeface="MS PGothic" panose="020B0600070205080204" pitchFamily="34" charset="-128"/>
              </a:rPr>
            </a:fld>
            <a:endParaRPr lang="zh-CN" altLang="en-US" dirty="0">
              <a:ea typeface="MS PGothic" panose="020B0600070205080204" pitchFamily="34" charset="-128"/>
            </a:endParaRPr>
          </a:p>
        </p:txBody>
      </p:sp>
      <p:sp>
        <p:nvSpPr>
          <p:cNvPr id="7373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2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3794" name="文本占位符 2"/>
          <p:cNvSpPr/>
          <p:nvPr>
            <p:ph type="body"/>
          </p:nvPr>
        </p:nvSpPr>
        <p:spPr/>
        <p:txBody>
          <a:bodyPr wrap="square" lIns="91357" tIns="45678" rIns="91357" bIns="45678" anchor="ctr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5842" name="文本占位符 2"/>
          <p:cNvSpPr/>
          <p:nvPr>
            <p:ph type="body"/>
          </p:nvPr>
        </p:nvSpPr>
        <p:spPr/>
        <p:txBody>
          <a:bodyPr wrap="square" lIns="91357" tIns="45678" rIns="91357" bIns="45678" anchor="ctr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9938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30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b="0" dirty="0">
                <a:latin typeface="Arial" panose="020B0604020202020204" pitchFamily="34" charset="0"/>
                <a:ea typeface="MS PGothic" panose="020B0600070205080204" pitchFamily="34" charset="-128"/>
              </a:rPr>
            </a:fld>
            <a:endParaRPr lang="zh-CN" altLang="en-US" sz="1200" b="0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7106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9154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51202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62466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62466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66562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47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47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ea typeface="MS PGothic" panose="020B0600070205080204" pitchFamily="34" charset="-128"/>
              </a:rPr>
            </a:fld>
            <a:endParaRPr lang="zh-CN" altLang="en-US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MS PGothic" panose="020B0600070205080204" pitchFamily="34" charset="-128"/>
              </a:rPr>
            </a:fld>
            <a:endParaRPr lang="zh-CN" altLang="en-US" sz="1800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88066" name="Rectangle 2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/>
          </a:solidFill>
        </p:spPr>
      </p:sp>
      <p:sp>
        <p:nvSpPr>
          <p:cNvPr id="88067" name="Rectangle 3"/>
          <p:cNvSpPr>
            <a:spLocks noGrp="1"/>
          </p:cNvSpPr>
          <p:nvPr>
            <p:ph type="body"/>
          </p:nvPr>
        </p:nvSpPr>
        <p:spPr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63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800" dirty="0">
                <a:ea typeface="MS PGothic" panose="020B0600070205080204" pitchFamily="34" charset="-128"/>
              </a:rPr>
            </a:fld>
            <a:endParaRPr lang="zh-CN" altLang="en-US" sz="18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800" dirty="0">
                <a:ea typeface="MS PGothic" panose="020B0600070205080204" pitchFamily="34" charset="-128"/>
              </a:rPr>
            </a:fld>
            <a:endParaRPr lang="zh-CN" altLang="en-US" sz="18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3554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7650" name="文本占位符 2"/>
          <p:cNvSpPr/>
          <p:nvPr>
            <p:ph type="body"/>
          </p:nvPr>
        </p:nvSpPr>
        <p:spPr/>
        <p:txBody>
          <a:bodyPr wrap="square" lIns="91357" tIns="45678" rIns="91357" bIns="45678" anchor="ctr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7650" name="文本占位符 2"/>
          <p:cNvSpPr/>
          <p:nvPr>
            <p:ph type="body"/>
          </p:nvPr>
        </p:nvSpPr>
        <p:spPr/>
        <p:txBody>
          <a:bodyPr wrap="square" lIns="91357" tIns="45678" rIns="91357" bIns="45678" anchor="ctr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9698" name="文本占位符 2"/>
          <p:cNvSpPr/>
          <p:nvPr>
            <p:ph type="body"/>
          </p:nvPr>
        </p:nvSpPr>
        <p:spPr/>
        <p:txBody>
          <a:bodyPr wrap="square" lIns="91357" tIns="45678" rIns="91357" bIns="45678" anchor="ctr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1746" name="文本占位符 2"/>
          <p:cNvSpPr/>
          <p:nvPr>
            <p:ph type="body"/>
          </p:nvPr>
        </p:nvSpPr>
        <p:spPr/>
        <p:txBody>
          <a:bodyPr wrap="square" lIns="91357" tIns="45678" rIns="91357" bIns="45678" anchor="ctr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50813" y="139700"/>
            <a:ext cx="8813800" cy="160813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lIns="79200" tIns="39600" rIns="79200" bIns="39600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Next LT Regular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4099" name="组合 11"/>
          <p:cNvGrpSpPr/>
          <p:nvPr userDrawn="1"/>
        </p:nvGrpSpPr>
        <p:grpSpPr>
          <a:xfrm>
            <a:off x="7599363" y="646113"/>
            <a:ext cx="1116012" cy="603250"/>
            <a:chOff x="650637" y="566381"/>
            <a:chExt cx="1116012" cy="603250"/>
          </a:xfrm>
        </p:grpSpPr>
        <p:sp>
          <p:nvSpPr>
            <p:cNvPr id="11" name="椭圆 10"/>
            <p:cNvSpPr/>
            <p:nvPr/>
          </p:nvSpPr>
          <p:spPr bwMode="auto">
            <a:xfrm>
              <a:off x="650637" y="566381"/>
              <a:ext cx="1116012" cy="603250"/>
            </a:xfrm>
            <a:prstGeom prst="ellipse">
              <a:avLst/>
            </a:prstGeom>
            <a:noFill/>
            <a:ln w="2857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79200" tIns="39600" rIns="79200" bIns="39600">
              <a:spAutoFit/>
            </a:bodyPr>
            <a:lstStyle>
              <a:lvl1pPr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marL="0" marR="0" lvl="0" indent="0" algn="l" defTabSz="8013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24279" y="610316"/>
              <a:ext cx="970362" cy="523220"/>
            </a:xfrm>
            <a:prstGeom prst="rect">
              <a:avLst/>
            </a:prstGeom>
            <a:noFill/>
          </p:spPr>
          <p:txBody>
            <a:bodyPr anchor="ctr" anchorCtr="1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 w="50800"/>
                  <a:solidFill>
                    <a:schemeClr val="accent3"/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微软雅黑" panose="020B0503020204020204" pitchFamily="34" charset="-122"/>
                  <a:cs typeface="+mn-cs"/>
                </a:rPr>
                <a:t>MST</a:t>
              </a:r>
              <a:endParaRPr kumimoji="0" lang="zh-CN" altLang="en-US" sz="2800" b="1" i="0" u="none" strike="noStrike" kern="1200" cap="none" spc="0" normalizeH="0" baseline="0" noProof="0" dirty="0">
                <a:ln w="50800"/>
                <a:solidFill>
                  <a:schemeClr val="accent3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102" name="TextBox 12"/>
          <p:cNvSpPr txBox="1"/>
          <p:nvPr/>
        </p:nvSpPr>
        <p:spPr>
          <a:xfrm>
            <a:off x="179388" y="720725"/>
            <a:ext cx="7419975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defTabSz="914400" eaLnBrk="0" hangingPunct="0"/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M</a:t>
            </a:r>
            <a:r>
              <a:rPr lang="en-US" altLang="zh-CN" dirty="0">
                <a:solidFill>
                  <a:srgbClr val="FFB8B8"/>
                </a:solidFill>
                <a:ea typeface="华文细黑" panose="02010600040101010101" pitchFamily="2" charset="-122"/>
              </a:rPr>
              <a:t>aster</a:t>
            </a:r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  </a:t>
            </a:r>
            <a:r>
              <a:rPr lang="en-US" altLang="zh-CN" dirty="0">
                <a:solidFill>
                  <a:srgbClr val="FFB8B8"/>
                </a:solidFill>
                <a:ea typeface="华文细黑" panose="02010600040101010101" pitchFamily="2" charset="-122"/>
              </a:rPr>
              <a:t>Of</a:t>
            </a:r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  S</a:t>
            </a:r>
            <a:r>
              <a:rPr lang="en-US" altLang="zh-CN" dirty="0">
                <a:solidFill>
                  <a:srgbClr val="FFB8B8"/>
                </a:solidFill>
                <a:ea typeface="华文细黑" panose="02010600040101010101" pitchFamily="2" charset="-122"/>
              </a:rPr>
              <a:t>urface</a:t>
            </a:r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 T</a:t>
            </a:r>
            <a:r>
              <a:rPr lang="en-US" altLang="zh-CN" dirty="0">
                <a:solidFill>
                  <a:srgbClr val="FFB8B8"/>
                </a:solidFill>
                <a:ea typeface="华文细黑" panose="02010600040101010101" pitchFamily="2" charset="-122"/>
              </a:rPr>
              <a:t>reatment</a:t>
            </a:r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  </a:t>
            </a:r>
            <a:r>
              <a:rPr lang="en-US" altLang="zh-CN" dirty="0">
                <a:solidFill>
                  <a:srgbClr val="FFB8B8"/>
                </a:solidFill>
                <a:ea typeface="华文细黑" panose="02010600040101010101" pitchFamily="2" charset="-122"/>
              </a:rPr>
              <a:t>Since</a:t>
            </a:r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  </a:t>
            </a:r>
            <a:r>
              <a:rPr lang="en-US" altLang="zh-CN" dirty="0">
                <a:solidFill>
                  <a:srgbClr val="FFB8B8"/>
                </a:solidFill>
                <a:ea typeface="华文细黑" panose="02010600040101010101" pitchFamily="2" charset="-122"/>
              </a:rPr>
              <a:t>2003</a:t>
            </a:r>
            <a:endParaRPr lang="zh-CN" altLang="en-US" dirty="0">
              <a:solidFill>
                <a:srgbClr val="FFB8B8"/>
              </a:solidFill>
              <a:ea typeface="华文细黑" panose="02010600040101010101" pitchFamily="2" charset="-122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01600" y="6524625"/>
            <a:ext cx="1806575" cy="231775"/>
          </a:xfrm>
          <a:prstGeom prst="rect">
            <a:avLst/>
          </a:prstGeom>
          <a:noFill/>
          <a:ln>
            <a:noFill/>
          </a:ln>
        </p:spPr>
        <p:txBody>
          <a:bodyPr lIns="79200" tIns="39600" rIns="79200" bIns="39600">
            <a:spAutoFit/>
          </a:bodyPr>
          <a:lstStyle>
            <a:lvl1pPr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www.mstzh.com</a:t>
            </a:r>
            <a:endParaRPr kumimoji="0" lang="en-US" altLang="zh-CN" sz="1500" b="1" i="0" u="none" strike="noStrike" kern="1200" cap="none" spc="0" normalizeH="0" baseline="-2500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787900" y="5468938"/>
            <a:ext cx="4159250" cy="7842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marL="335280" indent="-335280" defTabSz="8953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953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953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953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953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335280" marR="0" lvl="0" indent="-335280" algn="l" defTabSz="89535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ja-JP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S PGothic" panose="020B0600070205080204" pitchFamily="34" charset="-128"/>
                <a:ea typeface="MS PGothic" panose="020B0600070205080204" pitchFamily="34" charset="-128"/>
                <a:cs typeface="+mn-cs"/>
              </a:rPr>
              <a:t>珠海市瑪斯特金属・樹脂製品有限公司</a:t>
            </a:r>
            <a:endParaRPr kumimoji="0" lang="en-US" altLang="ja-JP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  <a:p>
            <a:pPr marL="335280" marR="0" lvl="0" indent="-335280" algn="l" defTabSz="89535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ja-JP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S PGothic" panose="020B0600070205080204" pitchFamily="34" charset="-128"/>
                <a:ea typeface="MS PGothic" panose="020B0600070205080204" pitchFamily="34" charset="-128"/>
                <a:cs typeface="+mn-cs"/>
              </a:rPr>
              <a:t>中山市瑪仕徳　金属表面処理有限公司</a:t>
            </a:r>
            <a:endParaRPr kumimoji="0" lang="en-US" altLang="ja-JP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4112" name="Rectangle 8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1242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 sz="2400" b="0">
                <a:solidFill>
                  <a:srgbClr val="FFFFFF"/>
                </a:solidFill>
                <a:latin typeface="华文细黑" panose="020106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24650" y="381000"/>
            <a:ext cx="1962150" cy="57451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81000"/>
            <a:ext cx="5734050" cy="57451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848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600200"/>
            <a:ext cx="3848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0137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24650" y="620713"/>
            <a:ext cx="1962150" cy="55054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620713"/>
            <a:ext cx="5734050" cy="55054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20713"/>
            <a:ext cx="6705600" cy="6477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600200"/>
            <a:ext cx="38481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838700" y="1600200"/>
            <a:ext cx="38481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00355" marR="0" lvl="0" indent="-300355" algn="l" defTabSz="80137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标题和两项内容在文本之上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721" y="136447"/>
            <a:ext cx="8230189" cy="941173"/>
          </a:xfrm>
          <a:prstGeom prst="rect">
            <a:avLst/>
          </a:prstGeom>
        </p:spPr>
        <p:txBody>
          <a:bodyPr lIns="86649" tIns="43324" rIns="86649" bIns="43324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1037306"/>
            <a:ext cx="4501368" cy="2835921"/>
          </a:xfrm>
          <a:prstGeom prst="rect">
            <a:avLst/>
          </a:prstGeom>
        </p:spPr>
        <p:txBody>
          <a:bodyPr lIns="86649" tIns="43324" rIns="86649" bIns="43324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2633" y="1037306"/>
            <a:ext cx="4501367" cy="2835921"/>
          </a:xfrm>
          <a:prstGeom prst="rect">
            <a:avLst/>
          </a:prstGeom>
        </p:spPr>
        <p:txBody>
          <a:bodyPr lIns="86649" tIns="43324" rIns="86649" bIns="43324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0" y="4022078"/>
            <a:ext cx="9144000" cy="2835922"/>
          </a:xfrm>
          <a:prstGeom prst="rect">
            <a:avLst/>
          </a:prstGeom>
        </p:spPr>
        <p:txBody>
          <a:bodyPr lIns="86649" tIns="43324" rIns="86649" bIns="43324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5613" y="6243638"/>
            <a:ext cx="2136775" cy="477838"/>
          </a:xfrm>
          <a:prstGeom prst="rect">
            <a:avLst/>
          </a:prstGeom>
        </p:spPr>
        <p:txBody>
          <a:bodyPr lIns="86649" tIns="43324" rIns="86649" bIns="43324"/>
          <a:p>
            <a:pPr lvl="0" indent="0" defTabSz="914400" eaLnBrk="0" fontAlgn="base" hangingPunct="0"/>
            <a:endParaRPr lang="en-US" altLang="zh-CN" strike="noStrike" noProof="1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5788" y="6243638"/>
            <a:ext cx="2892425" cy="477838"/>
          </a:xfrm>
          <a:prstGeom prst="rect">
            <a:avLst/>
          </a:prstGeom>
        </p:spPr>
        <p:txBody>
          <a:bodyPr lIns="86649" tIns="43324" rIns="86649" bIns="43324"/>
          <a:p>
            <a:pPr lvl="0" indent="0" defTabSz="914400" eaLnBrk="0" fontAlgn="base" hangingPunct="0"/>
            <a:endParaRPr lang="en-US" altLang="zh-CN" strike="noStrike" noProof="1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1613" y="6243638"/>
            <a:ext cx="2136775" cy="477838"/>
          </a:xfrm>
          <a:prstGeom prst="rect">
            <a:avLst/>
          </a:prstGeom>
        </p:spPr>
        <p:txBody>
          <a:bodyPr vert="horz" wrap="square" lIns="86649" tIns="43324" rIns="86649" bIns="43324" numCol="1" anchor="t" anchorCtr="0" compatLnSpc="1"/>
          <a:p>
            <a:pPr lvl="0" indent="0" fontAlgn="base"/>
            <a:fld id="{9A0DB2DC-4C9A-4742-B13C-FB6460FD3503}" type="slidenum">
              <a:rPr lang="en-US" altLang="zh-CN" sz="1800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ea"/>
              </a:rPr>
            </a:fld>
            <a:endParaRPr lang="en-US" altLang="zh-CN" sz="1800" strike="noStrike" noProof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848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600200"/>
            <a:ext cx="3848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0137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5575" y="165100"/>
            <a:ext cx="8839200" cy="7778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none" lIns="79200" tIns="39600" rIns="79200" bIns="39600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Next LT Regular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4" name="Text Box 16"/>
          <p:cNvSpPr txBox="1">
            <a:spLocks noChangeArrowheads="1"/>
          </p:cNvSpPr>
          <p:nvPr/>
        </p:nvSpPr>
        <p:spPr bwMode="auto">
          <a:xfrm>
            <a:off x="101600" y="6524625"/>
            <a:ext cx="1806575" cy="231775"/>
          </a:xfrm>
          <a:prstGeom prst="rect">
            <a:avLst/>
          </a:prstGeom>
          <a:noFill/>
          <a:ln>
            <a:noFill/>
          </a:ln>
        </p:spPr>
        <p:txBody>
          <a:bodyPr lIns="79200" tIns="39600" rIns="79200" bIns="39600">
            <a:spAutoFit/>
          </a:bodyPr>
          <a:lstStyle>
            <a:lvl1pPr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www.mstzh.com</a:t>
            </a:r>
            <a:endParaRPr kumimoji="0" lang="en-US" altLang="zh-CN" sz="1500" b="1" i="0" u="none" strike="noStrike" kern="1200" cap="none" spc="0" normalizeH="0" baseline="-2500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1028" name="组合 11"/>
          <p:cNvGrpSpPr/>
          <p:nvPr/>
        </p:nvGrpSpPr>
        <p:grpSpPr>
          <a:xfrm>
            <a:off x="7740650" y="252413"/>
            <a:ext cx="1116013" cy="603250"/>
            <a:chOff x="650637" y="566381"/>
            <a:chExt cx="1116012" cy="603250"/>
          </a:xfrm>
        </p:grpSpPr>
        <p:sp>
          <p:nvSpPr>
            <p:cNvPr id="8" name="椭圆 7"/>
            <p:cNvSpPr/>
            <p:nvPr/>
          </p:nvSpPr>
          <p:spPr bwMode="auto">
            <a:xfrm>
              <a:off x="650637" y="566381"/>
              <a:ext cx="1116012" cy="603250"/>
            </a:xfrm>
            <a:prstGeom prst="ellipse">
              <a:avLst/>
            </a:prstGeom>
            <a:noFill/>
            <a:ln w="2857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79200" tIns="39600" rIns="79200" bIns="39600">
              <a:spAutoFit/>
            </a:bodyPr>
            <a:lstStyle>
              <a:lvl1pPr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marL="0" marR="0" lvl="0" indent="0" algn="l" defTabSz="8013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24279" y="610316"/>
              <a:ext cx="970362" cy="523220"/>
            </a:xfrm>
            <a:prstGeom prst="rect">
              <a:avLst/>
            </a:prstGeom>
            <a:noFill/>
          </p:spPr>
          <p:txBody>
            <a:bodyPr anchor="ctr" anchorCtr="1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 w="50800"/>
                  <a:solidFill>
                    <a:schemeClr val="accent3"/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微软雅黑" panose="020B0503020204020204" pitchFamily="34" charset="-122"/>
                  <a:cs typeface="+mn-cs"/>
                </a:rPr>
                <a:t>MST</a:t>
              </a:r>
              <a:endParaRPr kumimoji="0" lang="zh-CN" altLang="en-US" sz="2800" b="1" i="0" u="none" strike="noStrike" kern="1200" cap="none" spc="0" normalizeH="0" baseline="0" noProof="0" dirty="0">
                <a:ln w="50800"/>
                <a:solidFill>
                  <a:schemeClr val="accent3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0137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80137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anose="02010600040101010101" pitchFamily="2" charset="-122"/>
        </a:defRPr>
      </a:lvl2pPr>
      <a:lvl3pPr algn="l" defTabSz="80137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anose="02010600040101010101" pitchFamily="2" charset="-122"/>
        </a:defRPr>
      </a:lvl3pPr>
      <a:lvl4pPr algn="l" defTabSz="80137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anose="02010600040101010101" pitchFamily="2" charset="-122"/>
        </a:defRPr>
      </a:lvl4pPr>
      <a:lvl5pPr algn="l" defTabSz="80137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anose="02010600040101010101" pitchFamily="2" charset="-122"/>
        </a:defRPr>
      </a:lvl5pPr>
      <a:lvl6pPr marL="457200" algn="l" defTabSz="80137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anose="02010600040101010101" pitchFamily="2" charset="-122"/>
        </a:defRPr>
      </a:lvl6pPr>
      <a:lvl7pPr marL="914400" algn="l" defTabSz="80137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anose="02010600040101010101" pitchFamily="2" charset="-122"/>
        </a:defRPr>
      </a:lvl7pPr>
      <a:lvl8pPr marL="1371600" algn="l" defTabSz="80137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anose="02010600040101010101" pitchFamily="2" charset="-122"/>
        </a:defRPr>
      </a:lvl8pPr>
      <a:lvl9pPr marL="1828800" algn="l" defTabSz="80137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anose="02010600040101010101" pitchFamily="2" charset="-122"/>
        </a:defRPr>
      </a:lvl9pPr>
    </p:titleStyle>
    <p:bodyStyle>
      <a:lvl1pPr marL="300355" indent="-300355" algn="l" defTabSz="80137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137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1600">
          <a:solidFill>
            <a:schemeClr val="tx1"/>
          </a:solidFill>
          <a:latin typeface="+mn-lt"/>
          <a:ea typeface="+mn-ea"/>
        </a:defRPr>
      </a:lvl2pPr>
      <a:lvl3pPr marL="1003300" indent="-201930" algn="l" defTabSz="80137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  <a:ea typeface="+mn-ea"/>
        </a:defRPr>
      </a:lvl3pPr>
      <a:lvl4pPr marL="1402080" indent="-200025" algn="l" defTabSz="80137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930" algn="l" defTabSz="80137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5pPr>
      <a:lvl6pPr marL="2260600" indent="-201930" algn="l" defTabSz="801370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>
          <a:solidFill>
            <a:schemeClr val="tx1"/>
          </a:solidFill>
          <a:latin typeface="+mn-lt"/>
          <a:ea typeface="+mn-ea"/>
        </a:defRPr>
      </a:lvl6pPr>
      <a:lvl7pPr marL="2717800" indent="-201930" algn="l" defTabSz="801370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>
          <a:solidFill>
            <a:schemeClr val="tx1"/>
          </a:solidFill>
          <a:latin typeface="+mn-lt"/>
          <a:ea typeface="+mn-ea"/>
        </a:defRPr>
      </a:lvl7pPr>
      <a:lvl8pPr marL="3175000" indent="-201930" algn="l" defTabSz="801370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>
          <a:solidFill>
            <a:schemeClr val="tx1"/>
          </a:solidFill>
          <a:latin typeface="+mn-lt"/>
          <a:ea typeface="+mn-ea"/>
        </a:defRPr>
      </a:lvl8pPr>
      <a:lvl9pPr marL="3632200" indent="-201930" algn="l" defTabSz="801370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6" name="Rectangle 14"/>
          <p:cNvSpPr>
            <a:spLocks noChangeArrowheads="1"/>
          </p:cNvSpPr>
          <p:nvPr/>
        </p:nvSpPr>
        <p:spPr bwMode="auto">
          <a:xfrm>
            <a:off x="155575" y="165100"/>
            <a:ext cx="8839200" cy="7778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none" lIns="79200" tIns="39600" rIns="79200" bIns="39600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Next LT Regular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058" name="Text Box 16"/>
          <p:cNvSpPr txBox="1">
            <a:spLocks noChangeArrowheads="1"/>
          </p:cNvSpPr>
          <p:nvPr/>
        </p:nvSpPr>
        <p:spPr bwMode="auto">
          <a:xfrm>
            <a:off x="101600" y="6510338"/>
            <a:ext cx="1806575" cy="231775"/>
          </a:xfrm>
          <a:prstGeom prst="rect">
            <a:avLst/>
          </a:prstGeom>
          <a:noFill/>
          <a:ln>
            <a:noFill/>
          </a:ln>
        </p:spPr>
        <p:txBody>
          <a:bodyPr lIns="79200" tIns="39600" rIns="79200" bIns="39600">
            <a:spAutoFit/>
          </a:bodyPr>
          <a:lstStyle>
            <a:lvl1pPr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www.mstzh.com</a:t>
            </a:r>
            <a:endParaRPr kumimoji="0" lang="en-US" altLang="zh-CN" sz="1500" b="1" i="0" u="none" strike="noStrike" kern="1200" cap="none" spc="0" normalizeH="0" baseline="-2500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2052" name="组合 11"/>
          <p:cNvGrpSpPr/>
          <p:nvPr/>
        </p:nvGrpSpPr>
        <p:grpSpPr>
          <a:xfrm>
            <a:off x="7740650" y="252413"/>
            <a:ext cx="1116013" cy="603250"/>
            <a:chOff x="650637" y="566381"/>
            <a:chExt cx="1116012" cy="603250"/>
          </a:xfrm>
        </p:grpSpPr>
        <p:sp>
          <p:nvSpPr>
            <p:cNvPr id="8" name="椭圆 7"/>
            <p:cNvSpPr/>
            <p:nvPr/>
          </p:nvSpPr>
          <p:spPr bwMode="auto">
            <a:xfrm>
              <a:off x="650637" y="566381"/>
              <a:ext cx="1116012" cy="603250"/>
            </a:xfrm>
            <a:prstGeom prst="ellipse">
              <a:avLst/>
            </a:prstGeom>
            <a:noFill/>
            <a:ln w="2857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79200" tIns="39600" rIns="79200" bIns="39600">
              <a:spAutoFit/>
            </a:bodyPr>
            <a:lstStyle>
              <a:lvl1pPr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marL="0" marR="0" lvl="0" indent="0" algn="l" defTabSz="8013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24279" y="610316"/>
              <a:ext cx="970362" cy="523220"/>
            </a:xfrm>
            <a:prstGeom prst="rect">
              <a:avLst/>
            </a:prstGeom>
            <a:noFill/>
          </p:spPr>
          <p:txBody>
            <a:bodyPr anchor="ctr" anchorCtr="1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 w="50800"/>
                  <a:solidFill>
                    <a:schemeClr val="accent3"/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微软雅黑" panose="020B0503020204020204" pitchFamily="34" charset="-122"/>
                  <a:cs typeface="+mn-cs"/>
                </a:rPr>
                <a:t>MST</a:t>
              </a:r>
              <a:endParaRPr kumimoji="0" lang="zh-CN" altLang="en-US" sz="2800" b="1" i="0" u="none" strike="noStrike" kern="1200" cap="none" spc="0" normalizeH="0" baseline="0" noProof="0" dirty="0">
                <a:ln w="50800"/>
                <a:solidFill>
                  <a:schemeClr val="accent3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l" defTabSz="80137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80137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l" defTabSz="80137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l" defTabSz="80137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l" defTabSz="80137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l" defTabSz="801370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l" defTabSz="801370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l" defTabSz="801370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l" defTabSz="801370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00355" indent="-300355" algn="l" defTabSz="80137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137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1600">
          <a:solidFill>
            <a:schemeClr val="tx1"/>
          </a:solidFill>
          <a:latin typeface="+mn-lt"/>
          <a:ea typeface="+mn-ea"/>
        </a:defRPr>
      </a:lvl2pPr>
      <a:lvl3pPr marL="1003300" indent="-201930" algn="l" defTabSz="80137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ea typeface="+mn-ea"/>
        </a:defRPr>
      </a:lvl3pPr>
      <a:lvl4pPr marL="1402080" indent="-200025" algn="l" defTabSz="80137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930" algn="l" defTabSz="80137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5pPr>
      <a:lvl6pPr marL="2260600" indent="-201930" algn="l" defTabSz="801370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>
          <a:solidFill>
            <a:schemeClr val="tx1"/>
          </a:solidFill>
          <a:latin typeface="+mn-lt"/>
          <a:ea typeface="+mn-ea"/>
        </a:defRPr>
      </a:lvl6pPr>
      <a:lvl7pPr marL="2717800" indent="-201930" algn="l" defTabSz="801370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>
          <a:solidFill>
            <a:schemeClr val="tx1"/>
          </a:solidFill>
          <a:latin typeface="+mn-lt"/>
          <a:ea typeface="+mn-ea"/>
        </a:defRPr>
      </a:lvl7pPr>
      <a:lvl8pPr marL="3175000" indent="-201930" algn="l" defTabSz="801370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>
          <a:solidFill>
            <a:schemeClr val="tx1"/>
          </a:solidFill>
          <a:latin typeface="+mn-lt"/>
          <a:ea typeface="+mn-ea"/>
        </a:defRPr>
      </a:lvl8pPr>
      <a:lvl9pPr marL="3632200" indent="-201930" algn="l" defTabSz="801370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8" name="Rectangle 10"/>
          <p:cNvSpPr>
            <a:spLocks noChangeArrowheads="1"/>
          </p:cNvSpPr>
          <p:nvPr/>
        </p:nvSpPr>
        <p:spPr bwMode="auto">
          <a:xfrm>
            <a:off x="1588" y="-15875"/>
            <a:ext cx="9144000" cy="68738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none" lIns="79200" tIns="39600" rIns="79200" bIns="39600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Next LT Regular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80" name="Text Box 12"/>
          <p:cNvSpPr txBox="1">
            <a:spLocks noChangeArrowheads="1"/>
          </p:cNvSpPr>
          <p:nvPr/>
        </p:nvSpPr>
        <p:spPr bwMode="auto">
          <a:xfrm>
            <a:off x="420688" y="5699125"/>
            <a:ext cx="2852738" cy="695325"/>
          </a:xfrm>
          <a:prstGeom prst="rect">
            <a:avLst/>
          </a:prstGeom>
          <a:noFill/>
          <a:ln>
            <a:noFill/>
          </a:ln>
        </p:spPr>
        <p:txBody>
          <a:bodyPr wrap="none" lIns="79200" tIns="39600" rIns="79200" bIns="39600">
            <a:spAutoFit/>
          </a:bodyPr>
          <a:lstStyle>
            <a:lvl1pPr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广东省珠海市斗门区富山工业园内 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utigerNext LT Regular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519175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1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Fushan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  Industry  Park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，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utigerNext LT Regular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Doumen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Zhuhai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1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P.R.China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. 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utigerNext LT Regular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Tel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：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+86 756 5652584  Fax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：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宋体" panose="02010600030101010101" pitchFamily="2" charset="-122"/>
                <a:cs typeface="+mn-cs"/>
              </a:rPr>
              <a:t>+86 756 5652084</a:t>
            </a:r>
            <a:endParaRPr kumimoji="0" lang="zh-CN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utigerNext LT Regular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1" name="Text Box 13"/>
          <p:cNvSpPr txBox="1">
            <a:spLocks noChangeArrowheads="1"/>
          </p:cNvSpPr>
          <p:nvPr/>
        </p:nvSpPr>
        <p:spPr bwMode="auto">
          <a:xfrm>
            <a:off x="420688" y="392113"/>
            <a:ext cx="2592388" cy="338138"/>
          </a:xfrm>
          <a:prstGeom prst="rect">
            <a:avLst/>
          </a:prstGeom>
          <a:noFill/>
          <a:ln>
            <a:noFill/>
          </a:ln>
        </p:spPr>
        <p:txBody>
          <a:bodyPr lIns="79200" tIns="39600" rIns="79200" bIns="39600">
            <a:spAutoFit/>
          </a:bodyPr>
          <a:lstStyle>
            <a:lvl1pPr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5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www.mstzh.com</a:t>
            </a:r>
            <a:endParaRPr kumimoji="0" lang="en-US" altLang="zh-CN" sz="2500" b="0" i="0" u="none" strike="noStrike" kern="1200" cap="none" spc="0" normalizeH="0" baseline="-250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82" name="Text Box 14"/>
          <p:cNvSpPr txBox="1">
            <a:spLocks noChangeArrowheads="1"/>
          </p:cNvSpPr>
          <p:nvPr/>
        </p:nvSpPr>
        <p:spPr bwMode="auto">
          <a:xfrm>
            <a:off x="363538" y="754063"/>
            <a:ext cx="2451100" cy="917575"/>
          </a:xfrm>
          <a:prstGeom prst="rect">
            <a:avLst/>
          </a:prstGeom>
          <a:noFill/>
          <a:ln>
            <a:noFill/>
          </a:ln>
        </p:spPr>
        <p:txBody>
          <a:bodyPr wrap="none" lIns="79200" tIns="39600" rIns="79200" bIns="39600">
            <a:spAutoFit/>
          </a:bodyPr>
          <a:lstStyle>
            <a:lvl1pPr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0137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0137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5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Thanks</a:t>
            </a:r>
            <a:endParaRPr kumimoji="0" lang="en-US" altLang="zh-CN" sz="55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469900" y="4803775"/>
            <a:ext cx="1116013" cy="603250"/>
            <a:chOff x="650637" y="566381"/>
            <a:chExt cx="1116012" cy="603250"/>
          </a:xfrm>
        </p:grpSpPr>
        <p:sp>
          <p:nvSpPr>
            <p:cNvPr id="13" name="椭圆 12"/>
            <p:cNvSpPr/>
            <p:nvPr/>
          </p:nvSpPr>
          <p:spPr bwMode="auto">
            <a:xfrm>
              <a:off x="650637" y="566381"/>
              <a:ext cx="1116012" cy="603250"/>
            </a:xfrm>
            <a:prstGeom prst="ellipse">
              <a:avLst/>
            </a:prstGeom>
            <a:noFill/>
            <a:ln w="2857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79200" tIns="39600" rIns="79200" bIns="39600">
              <a:spAutoFit/>
            </a:bodyPr>
            <a:lstStyle>
              <a:lvl1pPr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defTabSz="80137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defTabSz="80137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marL="0" marR="0" lvl="0" indent="0" algn="l" defTabSz="8013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utigerNext LT Regular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24279" y="610316"/>
              <a:ext cx="970362" cy="523220"/>
            </a:xfrm>
            <a:prstGeom prst="rect">
              <a:avLst/>
            </a:prstGeom>
            <a:noFill/>
          </p:spPr>
          <p:txBody>
            <a:bodyPr anchor="ctr" anchorCtr="1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 w="50800"/>
                  <a:solidFill>
                    <a:schemeClr val="accent3"/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微软雅黑" panose="020B0503020204020204" pitchFamily="34" charset="-122"/>
                  <a:cs typeface="+mn-cs"/>
                </a:rPr>
                <a:t>MST</a:t>
              </a:r>
              <a:endParaRPr kumimoji="0" lang="zh-CN" altLang="en-US" sz="2800" b="1" i="0" u="none" strike="noStrike" kern="1200" cap="none" spc="0" normalizeH="0" baseline="0" noProof="0" dirty="0">
                <a:ln w="50800"/>
                <a:solidFill>
                  <a:schemeClr val="accent3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" name="Text Box 15"/>
          <p:cNvSpPr txBox="1"/>
          <p:nvPr/>
        </p:nvSpPr>
        <p:spPr>
          <a:xfrm>
            <a:off x="1187450" y="2733675"/>
            <a:ext cx="6769100" cy="954088"/>
          </a:xfrm>
          <a:prstGeom prst="rect">
            <a:avLst/>
          </a:prstGeom>
          <a:noFill/>
          <a:ln w="9525">
            <a:noFill/>
          </a:ln>
        </p:spPr>
        <p:txBody>
          <a:bodyPr lIns="79200" tIns="39600" rIns="79200" bIns="39600" anchor="t">
            <a:spAutoFit/>
          </a:bodyPr>
          <a:p>
            <a:pPr lvl="0" indent="0" algn="dist" defTabSz="802005">
              <a:lnSpc>
                <a:spcPct val="110000"/>
              </a:lnSpc>
            </a:pPr>
            <a:r>
              <a:rPr lang="ja-JP" altLang="en-US" sz="4800" b="0" baseline="-25000" dirty="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</a:rPr>
              <a:t>珠海市瑪斯特金属樹脂製品有限公司</a:t>
            </a:r>
            <a:endParaRPr lang="ja-JP" altLang="en-US" sz="4800" b="0" baseline="-25000" dirty="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lvl="0" indent="0" algn="dist" defTabSz="802005">
              <a:lnSpc>
                <a:spcPct val="110000"/>
              </a:lnSpc>
            </a:pPr>
            <a:r>
              <a:rPr lang="en-US" altLang="zh-CN" sz="3200" b="0" baseline="-250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Zhuhai MST Hardware &amp; Plastic Product Co.,Ltd.</a:t>
            </a:r>
            <a:endParaRPr lang="en-US" altLang="zh-CN" sz="3200" b="0" baseline="-250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ctr" defTabSz="801370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01370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801370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801370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801370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801370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801370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801370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801370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00355" indent="-300355" algn="l" defTabSz="801370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1370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</a:defRPr>
      </a:lvl2pPr>
      <a:lvl3pPr marL="1003300" indent="-201930" algn="l" defTabSz="801370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02080" indent="-200025" algn="l" defTabSz="801370" rtl="0" eaLnBrk="0" fontAlgn="base" hangingPunct="0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  <a:ea typeface="+mn-ea"/>
        </a:defRPr>
      </a:lvl4pPr>
      <a:lvl5pPr marL="1803400" indent="-201930" algn="l" defTabSz="801370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5pPr>
      <a:lvl6pPr marL="2260600" indent="-201930" algn="l" defTabSz="801370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717800" indent="-201930" algn="l" defTabSz="801370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175000" indent="-201930" algn="l" defTabSz="801370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632200" indent="-201930" algn="l" defTabSz="801370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5.pn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7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41.jpeg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2.png"/><Relationship Id="rId1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7.jpeg"/><Relationship Id="rId4" Type="http://schemas.openxmlformats.org/officeDocument/2006/relationships/image" Target="../media/image56.png"/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65.jpeg"/><Relationship Id="rId7" Type="http://schemas.openxmlformats.org/officeDocument/2006/relationships/image" Target="../media/image64.png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3.jpeg"/><Relationship Id="rId1" Type="http://schemas.openxmlformats.org/officeDocument/2006/relationships/image" Target="../media/image7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image" Target="../media/image7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7.jpe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jpeg"/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5.jpeg"/><Relationship Id="rId1" Type="http://schemas.openxmlformats.org/officeDocument/2006/relationships/image" Target="../media/image84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7.jpeg"/><Relationship Id="rId1" Type="http://schemas.openxmlformats.org/officeDocument/2006/relationships/image" Target="../media/image8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9.jpeg"/><Relationship Id="rId1" Type="http://schemas.openxmlformats.org/officeDocument/2006/relationships/image" Target="../media/image88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3.png"/><Relationship Id="rId1" Type="http://schemas.openxmlformats.org/officeDocument/2006/relationships/image" Target="../media/image9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611560" y="2852936"/>
            <a:ext cx="7992888" cy="1296144"/>
          </a:xfrm>
          <a:prstGeom prst="rect">
            <a:avLst/>
          </a:prstGeom>
          <a:noFill/>
        </p:spPr>
        <p:txBody>
          <a:bodyPr wrap="none" numCol="1" fromWordArt="1" anchor="ctr" anchorCtr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" cap="all" spc="0" normalizeH="0" baseline="0" noProof="0" dirty="0" smtClean="0">
                <a:ln w="0">
                  <a:solidFill>
                    <a:srgbClr val="0070C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环保型表面处理专业厂商</a:t>
            </a:r>
            <a:endParaRPr kumimoji="0" lang="en-US" altLang="ja-JP" sz="3200" b="1" i="0" u="none" strike="noStrike" kern="10" cap="all" spc="0" normalizeH="0" baseline="0" noProof="0" dirty="0">
              <a:ln w="0">
                <a:solidFill>
                  <a:srgbClr val="0070C0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172" name="矩形 11"/>
          <p:cNvSpPr/>
          <p:nvPr/>
        </p:nvSpPr>
        <p:spPr>
          <a:xfrm>
            <a:off x="4233545" y="5414010"/>
            <a:ext cx="4660265" cy="1322070"/>
          </a:xfrm>
          <a:prstGeom prst="rect">
            <a:avLst/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335280" indent="-335280" defTabSz="895350"/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珠海市玛斯特五金塑胶制品有限公司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  <a:p>
            <a:pPr marL="335280" indent="-335280" defTabSz="895350"/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珠海市玛斯特汽车零部件有限公司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  <a:p>
            <a:pPr marL="335280" indent="-335280" defTabSz="895350"/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中山玛仕德金属制品有限公司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  <a:p>
            <a:pPr marL="335280" indent="-335280" defTabSz="895350"/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珠海市玛斯特恒新铝材加工有限公司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p>
            <a:pPr marL="0" lvl="0" indent="0" defTabSz="802005" eaLnBrk="1" fontAlgn="base" latinLnBrk="0" hangingPunct="1">
              <a:lnSpc>
                <a:spcPct val="100000"/>
              </a:lnSpc>
              <a:buNone/>
            </a:pPr>
            <a:r>
              <a:rPr lang="zh-CN" altLang="ja-JP" u="none" strike="noStrike" baseline="0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产品分布</a:t>
            </a:r>
            <a:r>
              <a:rPr lang="ja-JP" altLang="zh-CN" u="none" strike="noStrike" baseline="0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ja-JP" u="none" strike="noStrike" baseline="0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汽配</a:t>
            </a:r>
            <a:r>
              <a:rPr lang="ja-JP" altLang="zh-CN" u="none" strike="noStrike" baseline="0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ja-JP" altLang="zh-CN" u="none" strike="noStrike" baseline="0" noProof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79705" y="908685"/>
          <a:ext cx="8733790" cy="4818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流程图: 可选过程 4"/>
          <p:cNvSpPr/>
          <p:nvPr/>
        </p:nvSpPr>
        <p:spPr>
          <a:xfrm>
            <a:off x="204788" y="5461000"/>
            <a:ext cx="8732837" cy="1246255"/>
          </a:xfrm>
          <a:prstGeom prst="flowChartAlternateProcess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5400000"/>
            <a:tileRect/>
          </a:gradFill>
          <a:ln w="9525">
            <a:noFill/>
          </a:ln>
        </p:spPr>
        <p:txBody>
          <a:bodyPr wrap="square" lIns="79200" tIns="39600" rIns="79200" bIns="39600" anchor="t">
            <a:spAutoFit/>
          </a:bodyPr>
          <a:p>
            <a:pPr lvl="0" indent="0" defTabSz="802005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主要客户：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defTabSz="802005"/>
            <a:r>
              <a:rPr lang="en-US" altLang="ja-JP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MCG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MTF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ja-JP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ASFB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ja-JP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SANOH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ja-JP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BYZ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ja-JP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MHCP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ja-JP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U‐SHIN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ja-JP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YZM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ja-JP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HLG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ja-JP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NISSIN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Huada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Junchi</a:t>
            </a:r>
            <a:r>
              <a:rPr lang="zh-CN" altLang="en-US" sz="2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sz="2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6375" y="314166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ja-JP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主要生产设备</a:t>
            </a:r>
            <a:endParaRPr kumimoji="0" lang="zh-CN" altLang="ja-JP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主要镀种和产线</a:t>
            </a:r>
            <a:endParaRPr kumimoji="0" lang="ja-JP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graphicFrame>
        <p:nvGraphicFramePr>
          <p:cNvPr id="87566" name="Group 526"/>
          <p:cNvGraphicFramePr>
            <a:graphicFrameLocks noGrp="1"/>
          </p:cNvGraphicFramePr>
          <p:nvPr/>
        </p:nvGraphicFramePr>
        <p:xfrm>
          <a:off x="179388" y="1052513"/>
          <a:ext cx="8785225" cy="4314825"/>
        </p:xfrm>
        <a:graphic>
          <a:graphicData uri="http://schemas.openxmlformats.org/drawingml/2006/table">
            <a:tbl>
              <a:tblPr/>
              <a:tblGrid>
                <a:gridCol w="832547"/>
                <a:gridCol w="2257050"/>
                <a:gridCol w="1084403"/>
                <a:gridCol w="2495912"/>
                <a:gridCol w="819151"/>
                <a:gridCol w="1296162"/>
              </a:tblGrid>
              <a:tr h="255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工厂</a:t>
                      </a:r>
                      <a:endParaRPr kumimoji="0" lang="ja-JP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表面处理名称</a:t>
                      </a:r>
                      <a:endParaRPr kumimoji="0" lang="ja-JP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类别</a:t>
                      </a:r>
                      <a:endParaRPr kumimoji="0" lang="zh-CN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生产设备</a:t>
                      </a:r>
                      <a:endParaRPr kumimoji="0" lang="zh-CN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kumimoji="0" lang="zh-CN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钝化色系</a:t>
                      </a:r>
                      <a:endParaRPr kumimoji="0" lang="zh-CN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43371">
                <a:tc row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珠海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5" marR="91445" marT="45702" marB="4570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 rowSpan="3"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镀锌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 rowSpan="3"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自动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挂镀线（垂直升降式）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彩色</a:t>
                      </a:r>
                      <a:endParaRPr kumimoji="0" lang="en-US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蓝色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</a:tr>
              <a:tr h="443371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滚镀线（龙门式）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彩色</a:t>
                      </a:r>
                      <a:endParaRPr kumimoji="0" lang="en-US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蓝白色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</a:tr>
              <a:tr h="443371">
                <a:tc vMerge="1">
                  <a:tcPr/>
                </a:tc>
                <a:tc vMerge="1">
                  <a:tcPr/>
                </a:tc>
                <a:tc vMerge="1"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挂镀线（龙门式）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彩色</a:t>
                      </a:r>
                      <a:endParaRPr kumimoji="0" lang="en-US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黑色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</a:tr>
              <a:tr h="257654">
                <a:tc vMerge="1">
                  <a:tcPr marL="91443" marR="91443" marT="45718" marB="45718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锌镍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自动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挂镀线（龙门式）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黑色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彩色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蓝色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本色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5" marR="91445" marT="45702" marB="4570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</a:tr>
              <a:tr h="72898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滚镀线（龙门式）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 vMerge="1">
                  <a:tcPr/>
                </a:tc>
              </a:tr>
              <a:tr h="257654">
                <a:tc vMerge="1">
                  <a:tcPr marL="91443" marR="91443" marT="45718" marB="45718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电泳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自动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挂镀线（垂直升降式）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黑色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5" marR="91445" marT="45702" marB="4570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</a:tr>
              <a:tr h="257654">
                <a:tc vMerge="1">
                  <a:tcPr marL="91443" marR="91443" marT="45718" marB="45718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COSMER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涂装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自动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挂镀线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MS PGothic" panose="020B0600070205080204" pitchFamily="34" charset="-128"/>
                        </a:rPr>
                        <a:t>―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</a:endParaRPr>
                    </a:p>
                  </a:txBody>
                  <a:tcPr marL="91445" marR="91445" marT="45702" marB="4570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</a:tr>
              <a:tr h="255334">
                <a:tc vMerge="1">
                  <a:tcPr marL="91443" marR="91443" marT="45718" marB="45718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化学镍</a:t>
                      </a:r>
                      <a:endParaRPr kumimoji="0" lang="ja-JP" altLang="en-US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45" marR="91445" marT="45702" marB="4570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自动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5" marR="91445" marT="45702" marB="4570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滚镀线（龙门式）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5" marR="91445" marT="45702" marB="4570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5" marR="91445" marT="45702" marB="4570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MS PGothic" panose="020B0600070205080204" pitchFamily="34" charset="-128"/>
                        </a:rPr>
                        <a:t>―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</a:endParaRPr>
                    </a:p>
                  </a:txBody>
                  <a:tcPr marL="91445" marR="91445" marT="45702" marB="4570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Group 526"/>
          <p:cNvGraphicFramePr>
            <a:graphicFrameLocks noGrp="1"/>
          </p:cNvGraphicFramePr>
          <p:nvPr/>
        </p:nvGraphicFramePr>
        <p:xfrm>
          <a:off x="179388" y="5381625"/>
          <a:ext cx="8785225" cy="1212850"/>
        </p:xfrm>
        <a:graphic>
          <a:graphicData uri="http://schemas.openxmlformats.org/drawingml/2006/table">
            <a:tbl>
              <a:tblPr/>
              <a:tblGrid>
                <a:gridCol w="832485"/>
                <a:gridCol w="2257113"/>
                <a:gridCol w="1084403"/>
                <a:gridCol w="2522962"/>
                <a:gridCol w="792099"/>
                <a:gridCol w="1296163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工厂</a:t>
                      </a:r>
                      <a:endParaRPr kumimoji="0" lang="ja-JP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表面处理名称</a:t>
                      </a:r>
                      <a:endParaRPr kumimoji="0" lang="ja-JP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类别</a:t>
                      </a:r>
                      <a:endParaRPr kumimoji="0" lang="zh-CN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生产设备</a:t>
                      </a:r>
                      <a:endParaRPr kumimoji="0" lang="zh-CN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kumimoji="0" lang="zh-CN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钝化色系</a:t>
                      </a:r>
                      <a:endParaRPr kumimoji="0" lang="zh-CN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4" marR="91444" marT="47225" marB="4722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970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中山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6" marR="91446" marT="46406" marB="4640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镀</a:t>
                      </a:r>
                      <a:r>
                        <a:rPr kumimoji="0" lang="en-US" altLang="ja-JP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Zn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6" marR="91446" marT="46406" marB="4640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自动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6" marR="91446" marT="46406" marB="4640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挂镀线（垂直升降式）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6" marR="91446" marT="46406" marB="4640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6" marR="91446" marT="46406" marB="4640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黑色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彩色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蓝白色</a:t>
                      </a:r>
                      <a:endParaRPr kumimoji="0" lang="ja-JP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6" marR="91446" marT="46406" marB="4640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</a:tr>
              <a:tr h="419706">
                <a:tc vMerge="1">
                  <a:tcPr marL="91443" marR="91443" marT="45718" marB="45718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 vMerge="1">
                  <a:tcPr marL="91443" marR="91443" marT="45718" marB="45718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 vMerge="1">
                  <a:tcPr marL="91443" marR="91443" marT="45718" marB="45718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滚镀线（龙门式）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6" marR="91446" marT="46406" marB="4640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140000"/>
                        </a:lnSpc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140000"/>
                        </a:lnSpc>
                        <a:buSzPct val="5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140000"/>
                        </a:lnSpc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6" marR="91446" marT="46406" marB="4640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  <a:tc vMerge="1">
                  <a:tcPr marL="91443" marR="91443" marT="45718" marB="45718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2" descr="d:\Users\xxz\Desktop\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6563" y="4670425"/>
            <a:ext cx="1185862" cy="197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Rectangle 6"/>
          <p:cNvSpPr/>
          <p:nvPr/>
        </p:nvSpPr>
        <p:spPr>
          <a:xfrm>
            <a:off x="603250" y="1268413"/>
            <a:ext cx="3254375" cy="470535"/>
          </a:xfrm>
          <a:prstGeom prst="rect">
            <a:avLst/>
          </a:prstGeom>
          <a:noFill/>
          <a:ln w="9525">
            <a:noFill/>
          </a:ln>
        </p:spPr>
        <p:txBody>
          <a:bodyPr lIns="86776" tIns="43387" rIns="86776" bIns="43387" anchor="t">
            <a:spAutoFit/>
          </a:bodyPr>
          <a:p>
            <a:pPr marL="335280" lvl="0" indent="-33528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挂镀 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Zn-C </a:t>
            </a:r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生产线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26627" name="Picture 3" descr="IMG_06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735138"/>
            <a:ext cx="3254375" cy="398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Rectangle 6"/>
          <p:cNvSpPr/>
          <p:nvPr/>
        </p:nvSpPr>
        <p:spPr>
          <a:xfrm>
            <a:off x="4098925" y="1268413"/>
            <a:ext cx="1481138" cy="473075"/>
          </a:xfrm>
          <a:prstGeom prst="rect">
            <a:avLst/>
          </a:prstGeom>
          <a:noFill/>
          <a:ln w="9525">
            <a:noFill/>
          </a:ln>
        </p:spPr>
        <p:txBody>
          <a:bodyPr lIns="86776" tIns="43387" rIns="86776" bIns="43387" anchor="t">
            <a:spAutoFit/>
          </a:bodyPr>
          <a:p>
            <a:pPr lvl="0" indent="0" defTabSz="894080"/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表面処理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629" name="Rectangle 6"/>
          <p:cNvSpPr/>
          <p:nvPr/>
        </p:nvSpPr>
        <p:spPr>
          <a:xfrm>
            <a:off x="6770688" y="1252538"/>
            <a:ext cx="809625" cy="46672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实绩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630" name="Rectangle 6"/>
          <p:cNvSpPr/>
          <p:nvPr/>
        </p:nvSpPr>
        <p:spPr>
          <a:xfrm>
            <a:off x="376238" y="5719763"/>
            <a:ext cx="4700587" cy="847725"/>
          </a:xfrm>
          <a:prstGeom prst="rect">
            <a:avLst/>
          </a:prstGeom>
          <a:noFill/>
          <a:ln w="9525">
            <a:noFill/>
          </a:ln>
        </p:spPr>
        <p:txBody>
          <a:bodyPr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数量：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1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本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产能：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634K~1354K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個</a:t>
            </a:r>
            <a:r>
              <a:rPr lang="en-US" altLang="ja-JP" sz="2500" dirty="0">
                <a:latin typeface="微软雅黑 Light" pitchFamily="34" charset="-122"/>
                <a:ea typeface="微软雅黑 Light" pitchFamily="34" charset="-122"/>
              </a:rPr>
              <a:t>/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日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ja-JP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生产线</a:t>
            </a:r>
            <a:endParaRPr kumimoji="0" lang="zh-CN" altLang="ja-JP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26632" name="Picture 2" descr="d:\Users\xxz\Desktop\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838" y="1725613"/>
            <a:ext cx="2016125" cy="396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3" name="Picture 2" descr="d:\Users\xxz\Desktop\未标题-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0250" y="4738688"/>
            <a:ext cx="1143000" cy="18383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-1"/>
          <p:cNvGraphicFramePr/>
          <p:nvPr/>
        </p:nvGraphicFramePr>
        <p:xfrm>
          <a:off x="4098925" y="1835150"/>
          <a:ext cx="1711325" cy="266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0690"/>
              </a:tblGrid>
              <a:tr h="44323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MFZn1-C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MFZn2-C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MFZn3-C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6"/>
          <p:cNvSpPr/>
          <p:nvPr/>
        </p:nvSpPr>
        <p:spPr>
          <a:xfrm>
            <a:off x="603250" y="1268413"/>
            <a:ext cx="3254375" cy="470535"/>
          </a:xfrm>
          <a:prstGeom prst="rect">
            <a:avLst/>
          </a:prstGeom>
          <a:noFill/>
          <a:ln w="9525">
            <a:noFill/>
          </a:ln>
        </p:spPr>
        <p:txBody>
          <a:bodyPr lIns="86776" tIns="43387" rIns="86776" bIns="43387" anchor="t">
            <a:spAutoFit/>
          </a:bodyPr>
          <a:p>
            <a:pPr marL="335280" lvl="0" indent="-33528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挂镀 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Zn-K </a:t>
            </a:r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生产线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628" name="Rectangle 6"/>
          <p:cNvSpPr/>
          <p:nvPr/>
        </p:nvSpPr>
        <p:spPr>
          <a:xfrm>
            <a:off x="4098925" y="1268413"/>
            <a:ext cx="1481138" cy="473075"/>
          </a:xfrm>
          <a:prstGeom prst="rect">
            <a:avLst/>
          </a:prstGeom>
          <a:noFill/>
          <a:ln w="9525">
            <a:noFill/>
          </a:ln>
        </p:spPr>
        <p:txBody>
          <a:bodyPr lIns="86776" tIns="43387" rIns="86776" bIns="43387" anchor="t">
            <a:spAutoFit/>
          </a:bodyPr>
          <a:p>
            <a:pPr lvl="0" indent="0" defTabSz="894080"/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表面処理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629" name="Rectangle 6"/>
          <p:cNvSpPr/>
          <p:nvPr/>
        </p:nvSpPr>
        <p:spPr>
          <a:xfrm>
            <a:off x="6770688" y="1252538"/>
            <a:ext cx="809625" cy="46672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实绩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630" name="Rectangle 6"/>
          <p:cNvSpPr/>
          <p:nvPr/>
        </p:nvSpPr>
        <p:spPr>
          <a:xfrm>
            <a:off x="376555" y="5720080"/>
            <a:ext cx="3603625" cy="855345"/>
          </a:xfrm>
          <a:prstGeom prst="rect">
            <a:avLst/>
          </a:prstGeom>
          <a:noFill/>
          <a:ln w="9525">
            <a:noFill/>
          </a:ln>
        </p:spPr>
        <p:txBody>
          <a:bodyPr wrap="square"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数量：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1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本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产能：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200K~800K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個</a:t>
            </a:r>
            <a:r>
              <a:rPr lang="en-US" altLang="ja-JP" sz="2500" dirty="0">
                <a:latin typeface="微软雅黑 Light" pitchFamily="34" charset="-122"/>
                <a:ea typeface="微软雅黑 Light" pitchFamily="34" charset="-122"/>
              </a:rPr>
              <a:t>/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日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ja-JP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生产线</a:t>
            </a:r>
            <a:endParaRPr kumimoji="0" lang="zh-CN" altLang="ja-JP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graphicFrame>
        <p:nvGraphicFramePr>
          <p:cNvPr id="2" name="表格 -1"/>
          <p:cNvGraphicFramePr/>
          <p:nvPr/>
        </p:nvGraphicFramePr>
        <p:xfrm>
          <a:off x="4098925" y="1835150"/>
          <a:ext cx="1711325" cy="266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0690"/>
              </a:tblGrid>
              <a:tr h="44323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MFZn1-K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MFZn2-K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MFZn3-K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 descr="微信图片_201707051932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741805"/>
            <a:ext cx="3577590" cy="3145790"/>
          </a:xfrm>
          <a:prstGeom prst="rect">
            <a:avLst/>
          </a:prstGeom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6729095" y="2835275"/>
            <a:ext cx="1440180" cy="2663825"/>
          </a:xfrm>
          <a:prstGeom prst="rect">
            <a:avLst/>
          </a:prstGeom>
        </p:spPr>
      </p:pic>
      <p:pic>
        <p:nvPicPr>
          <p:cNvPr id="5" name="图片 4" descr="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17590" y="1835150"/>
            <a:ext cx="2663825" cy="1566545"/>
          </a:xfrm>
          <a:prstGeom prst="rect">
            <a:avLst/>
          </a:prstGeom>
        </p:spPr>
      </p:pic>
      <p:pic>
        <p:nvPicPr>
          <p:cNvPr id="6" name="图片 5" descr="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17590" y="4994910"/>
            <a:ext cx="2663825" cy="15468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6"/>
          <p:cNvSpPr/>
          <p:nvPr/>
        </p:nvSpPr>
        <p:spPr>
          <a:xfrm>
            <a:off x="633413" y="1177925"/>
            <a:ext cx="2403475" cy="46672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marL="335280" lvl="0" indent="-33528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滚镀镀锌生产线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8674" name="Rectangle 6"/>
          <p:cNvSpPr/>
          <p:nvPr/>
        </p:nvSpPr>
        <p:spPr>
          <a:xfrm>
            <a:off x="4211638" y="1270000"/>
            <a:ext cx="1457325" cy="47307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lvl="0" indent="0" defTabSz="894080"/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表面処理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8675" name="Rectangle 6"/>
          <p:cNvSpPr/>
          <p:nvPr/>
        </p:nvSpPr>
        <p:spPr>
          <a:xfrm>
            <a:off x="6983413" y="1270000"/>
            <a:ext cx="809625" cy="46672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实绩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8676" name="Rectangle 6"/>
          <p:cNvSpPr/>
          <p:nvPr/>
        </p:nvSpPr>
        <p:spPr>
          <a:xfrm>
            <a:off x="392113" y="5556250"/>
            <a:ext cx="3533775" cy="847725"/>
          </a:xfrm>
          <a:prstGeom prst="rect">
            <a:avLst/>
          </a:prstGeom>
          <a:noFill/>
          <a:ln w="9525">
            <a:noFill/>
          </a:ln>
        </p:spPr>
        <p:txBody>
          <a:bodyPr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数量：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4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本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产能：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30~50T</a:t>
            </a:r>
            <a:r>
              <a:rPr lang="en-US" altLang="ja-JP" sz="2500" dirty="0">
                <a:latin typeface="微软雅黑 Light" pitchFamily="34" charset="-122"/>
                <a:ea typeface="微软雅黑 Light" pitchFamily="34" charset="-122"/>
              </a:rPr>
              <a:t>/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日</a:t>
            </a:r>
            <a:endParaRPr lang="en-US" altLang="zh-CN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8677" name="Group 16"/>
          <p:cNvGrpSpPr/>
          <p:nvPr/>
        </p:nvGrpSpPr>
        <p:grpSpPr>
          <a:xfrm>
            <a:off x="352425" y="1458913"/>
            <a:ext cx="3608388" cy="3981450"/>
            <a:chOff x="1245" y="73"/>
            <a:chExt cx="461" cy="540"/>
          </a:xfrm>
        </p:grpSpPr>
        <p:sp>
          <p:nvSpPr>
            <p:cNvPr id="18439" name="Rectangle 29"/>
            <p:cNvSpPr/>
            <p:nvPr/>
          </p:nvSpPr>
          <p:spPr>
            <a:xfrm>
              <a:off x="1245" y="99"/>
              <a:ext cx="461" cy="514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rgbClr val="00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335280" marR="0" lvl="0" indent="-335280" algn="l" defTabSz="8953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6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8679" name="Picture 18"/>
            <p:cNvPicPr>
              <a:picLocks noChangeAspect="1"/>
            </p:cNvPicPr>
            <p:nvPr/>
          </p:nvPicPr>
          <p:blipFill>
            <a:blip r:embed="rId1"/>
            <a:srcRect t="-7283"/>
            <a:stretch>
              <a:fillRect/>
            </a:stretch>
          </p:blipFill>
          <p:spPr>
            <a:xfrm>
              <a:off x="1250" y="73"/>
              <a:ext cx="453" cy="526"/>
            </a:xfrm>
            <a:prstGeom prst="rect">
              <a:avLst/>
            </a:prstGeom>
            <a:noFill/>
            <a:ln w="1">
              <a:noFill/>
            </a:ln>
          </p:spPr>
        </p:pic>
      </p:grp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ja-JP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生产线</a:t>
            </a:r>
            <a:endParaRPr kumimoji="0" lang="zh-CN" altLang="ja-JP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28681" name="Picture 2" descr="d:\Users\xxz\Desktop\图片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0" y="1824038"/>
            <a:ext cx="2773363" cy="45894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表格 -1"/>
          <p:cNvGraphicFramePr/>
          <p:nvPr/>
        </p:nvGraphicFramePr>
        <p:xfrm>
          <a:off x="4098925" y="1835150"/>
          <a:ext cx="1711325" cy="266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0690"/>
              </a:tblGrid>
              <a:tr h="44323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MFZn1-C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</a:t>
                      </a:r>
                      <a:r>
                        <a:rPr lang="en-US" altLang="ja-JP" sz="2000" b="0" u="none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altLang="zh-CN" sz="2000" b="0" u="none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altLang="ja-JP" sz="2000" b="0" u="none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K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MFZn2-C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</a:t>
                      </a:r>
                      <a:r>
                        <a:rPr lang="en-US" altLang="ja-JP" sz="2000" b="0" u="none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altLang="zh-CN" sz="2000" b="0" u="none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altLang="ja-JP" sz="2000" b="0" u="none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K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MFZn3-C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MFZn3-</a:t>
                      </a:r>
                      <a:r>
                        <a:rPr lang="en-US" altLang="ja-JP" sz="2000" b="0" u="none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K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6"/>
          <p:cNvSpPr/>
          <p:nvPr/>
        </p:nvSpPr>
        <p:spPr>
          <a:xfrm>
            <a:off x="439738" y="1252538"/>
            <a:ext cx="2403475" cy="46672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marL="335280" lvl="0" indent="-33528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锌镍合金生产线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722" name="Rectangle 6"/>
          <p:cNvSpPr/>
          <p:nvPr/>
        </p:nvSpPr>
        <p:spPr>
          <a:xfrm>
            <a:off x="4481513" y="1252538"/>
            <a:ext cx="1457325" cy="47307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lvl="0" indent="0" defTabSz="894080"/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表面処理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723" name="Rectangle 6"/>
          <p:cNvSpPr/>
          <p:nvPr/>
        </p:nvSpPr>
        <p:spPr>
          <a:xfrm>
            <a:off x="6770688" y="1252538"/>
            <a:ext cx="809625" cy="46672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实绩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724" name="Rectangle 6"/>
          <p:cNvSpPr/>
          <p:nvPr/>
        </p:nvSpPr>
        <p:spPr>
          <a:xfrm>
            <a:off x="309563" y="5646738"/>
            <a:ext cx="3940175" cy="847725"/>
          </a:xfrm>
          <a:prstGeom prst="rect">
            <a:avLst/>
          </a:prstGeom>
          <a:noFill/>
          <a:ln w="9525">
            <a:noFill/>
          </a:ln>
        </p:spPr>
        <p:txBody>
          <a:bodyPr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数量：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1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本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  <a:p>
            <a:pPr lvl="0" indent="0" defTabSz="894080"/>
            <a:r>
              <a:rPr lang="zh-CN" altLang="ja-JP" sz="2500" dirty="0">
                <a:latin typeface="微软雅黑 Light" pitchFamily="34" charset="-122"/>
                <a:ea typeface="微软雅黑 Light" pitchFamily="34" charset="-122"/>
              </a:rPr>
              <a:t>产能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60K~100K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個</a:t>
            </a:r>
            <a:r>
              <a:rPr lang="en-US" altLang="ja-JP" sz="2500" dirty="0">
                <a:latin typeface="微软雅黑 Light" pitchFamily="34" charset="-122"/>
                <a:ea typeface="微软雅黑 Light" pitchFamily="34" charset="-122"/>
              </a:rPr>
              <a:t>/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日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3072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909763"/>
            <a:ext cx="3581400" cy="343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3" descr="H:\DCIM\114___01\IMG_31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64313" y="1889125"/>
            <a:ext cx="2087563" cy="1535113"/>
          </a:xfrm>
          <a:prstGeom prst="rect">
            <a:avLst/>
          </a:prstGeom>
          <a:solidFill>
            <a:schemeClr val="lt1"/>
          </a:solidFill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ja-JP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生产线</a:t>
            </a:r>
            <a:endParaRPr kumimoji="0" lang="zh-CN" altLang="ja-JP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30728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838" y="3627438"/>
            <a:ext cx="1689100" cy="1604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9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5875" y="5376863"/>
            <a:ext cx="2484438" cy="1397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表格 2"/>
          <p:cNvGraphicFramePr/>
          <p:nvPr/>
        </p:nvGraphicFramePr>
        <p:xfrm>
          <a:off x="4249738" y="1889125"/>
          <a:ext cx="1825625" cy="1203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990"/>
              </a:tblGrid>
              <a:tr h="6019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MFZn·Ni1-K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34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MFZn·Ni1-C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Rectangle 6"/>
          <p:cNvSpPr/>
          <p:nvPr/>
        </p:nvSpPr>
        <p:spPr>
          <a:xfrm>
            <a:off x="573088" y="1252538"/>
            <a:ext cx="3041650" cy="46672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marL="335280" lvl="0" indent="-335280" algn="ctr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黑色电泳涂装生产线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770" name="Rectangle 6"/>
          <p:cNvSpPr/>
          <p:nvPr/>
        </p:nvSpPr>
        <p:spPr>
          <a:xfrm>
            <a:off x="3925888" y="1268413"/>
            <a:ext cx="1457325" cy="47307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lvl="0" indent="0" defTabSz="894080"/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表面処理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771" name="Rectangle 6"/>
          <p:cNvSpPr/>
          <p:nvPr/>
        </p:nvSpPr>
        <p:spPr>
          <a:xfrm>
            <a:off x="6770688" y="1252538"/>
            <a:ext cx="809625" cy="46672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实绩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772" name="Rectangle 6"/>
          <p:cNvSpPr/>
          <p:nvPr/>
        </p:nvSpPr>
        <p:spPr>
          <a:xfrm>
            <a:off x="346075" y="5668963"/>
            <a:ext cx="4370388" cy="847725"/>
          </a:xfrm>
          <a:prstGeom prst="rect">
            <a:avLst/>
          </a:prstGeom>
          <a:noFill/>
          <a:ln w="9525">
            <a:noFill/>
          </a:ln>
        </p:spPr>
        <p:txBody>
          <a:bodyPr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数量：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1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本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产能：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200K~400K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個</a:t>
            </a:r>
            <a:r>
              <a:rPr lang="en-US" altLang="ja-JP" sz="2500" dirty="0">
                <a:latin typeface="微软雅黑 Light" pitchFamily="34" charset="-122"/>
                <a:ea typeface="微软雅黑 Light" pitchFamily="34" charset="-122"/>
              </a:rPr>
              <a:t>/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日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24582" name="表格 24581"/>
          <p:cNvGraphicFramePr/>
          <p:nvPr/>
        </p:nvGraphicFramePr>
        <p:xfrm>
          <a:off x="3811588" y="1905000"/>
          <a:ext cx="1912938" cy="601663"/>
        </p:xfrm>
        <a:graphic>
          <a:graphicData uri="http://schemas.openxmlformats.org/drawingml/2006/table">
            <a:tbl>
              <a:tblPr/>
              <a:tblGrid>
                <a:gridCol w="1912938"/>
              </a:tblGrid>
              <a:tr h="601980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ja-JP" sz="1900" b="0" dirty="0">
                          <a:latin typeface="微软雅黑 Light" pitchFamily="34" charset="-122"/>
                          <a:ea typeface="微软雅黑 Light" pitchFamily="34" charset="-122"/>
                          <a:sym typeface="+mn-ea"/>
                        </a:rPr>
                        <a:t>黑色电泳涂装</a:t>
                      </a:r>
                      <a:endParaRPr lang="zh-CN" altLang="ja-JP" sz="1900" b="0" dirty="0">
                        <a:latin typeface="微软雅黑 Light" pitchFamily="34" charset="-122"/>
                        <a:ea typeface="微软雅黑 Light" pitchFamily="34" charset="-122"/>
                        <a:sym typeface="+mn-ea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77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989138"/>
            <a:ext cx="3011488" cy="3595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ja-JP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生产线</a:t>
            </a:r>
            <a:endParaRPr kumimoji="0" lang="zh-CN" altLang="ja-JP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32781" name="Picture 2" descr="d:\Users\xxz\Desktop\天窗中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5" y="1773238"/>
            <a:ext cx="1036638" cy="498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2" name="Picture 5" descr="d:\Users\xxz\Desktop\未标题-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280025" y="5321300"/>
            <a:ext cx="2300288" cy="1309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3" name="图片 2"/>
          <p:cNvPicPr>
            <a:picLocks noChangeAspect="1"/>
          </p:cNvPicPr>
          <p:nvPr/>
        </p:nvPicPr>
        <p:blipFill>
          <a:blip r:embed="rId4"/>
          <a:srcRect r="-696"/>
          <a:stretch>
            <a:fillRect/>
          </a:stretch>
        </p:blipFill>
        <p:spPr>
          <a:xfrm rot="5400000">
            <a:off x="5168900" y="3257550"/>
            <a:ext cx="3127375" cy="16954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/>
          <p:cNvGraphicFramePr/>
          <p:nvPr/>
        </p:nvGraphicFramePr>
        <p:xfrm>
          <a:off x="3811588" y="2814638"/>
          <a:ext cx="1912938" cy="1158875"/>
        </p:xfrm>
        <a:graphic>
          <a:graphicData uri="http://schemas.openxmlformats.org/drawingml/2006/table">
            <a:tbl>
              <a:tblPr/>
              <a:tblGrid>
                <a:gridCol w="1913255"/>
              </a:tblGrid>
              <a:tr h="601980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l" eaLnBrk="1" hangingPunct="1">
                        <a:buNone/>
                      </a:pPr>
                      <a:r>
                        <a:rPr lang="en-US" altLang="zh-CN" sz="1900" b="0" dirty="0">
                          <a:latin typeface="微软雅黑 Light" pitchFamily="34" charset="-122"/>
                          <a:ea typeface="微软雅黑 Light" pitchFamily="34" charset="-122"/>
                          <a:sym typeface="+mn-ea"/>
                        </a:rPr>
                        <a:t> </a:t>
                      </a:r>
                      <a:r>
                        <a:rPr lang="zh-CN" altLang="en-US" sz="1900" b="0" dirty="0">
                          <a:latin typeface="微软雅黑 Light" pitchFamily="34" charset="-122"/>
                          <a:ea typeface="微软雅黑 Light" pitchFamily="34" charset="-122"/>
                          <a:sym typeface="+mn-ea"/>
                        </a:rPr>
                        <a:t>满足：</a:t>
                      </a:r>
                      <a:endParaRPr lang="zh-CN" altLang="en-US" sz="1900" b="0" dirty="0">
                        <a:latin typeface="微软雅黑 Light" pitchFamily="34" charset="-122"/>
                        <a:ea typeface="微软雅黑 Light" pitchFamily="34" charset="-122"/>
                        <a:sym typeface="+mn-ea"/>
                      </a:endParaRPr>
                    </a:p>
                    <a:p>
                      <a:pPr lvl="0" algn="l" eaLnBrk="1" hangingPunct="1">
                        <a:buNone/>
                      </a:pPr>
                      <a:r>
                        <a:rPr lang="en-US" altLang="zh-CN" sz="1900" b="0" dirty="0">
                          <a:latin typeface="微软雅黑 Light" pitchFamily="34" charset="-122"/>
                          <a:ea typeface="微软雅黑 Light" pitchFamily="34" charset="-122"/>
                          <a:sym typeface="+mn-ea"/>
                        </a:rPr>
                        <a:t> D2021</a:t>
                      </a:r>
                      <a:endParaRPr lang="en-US" altLang="zh-CN" sz="1900" b="0" dirty="0">
                        <a:latin typeface="微软雅黑 Light" pitchFamily="34" charset="-122"/>
                        <a:ea typeface="微软雅黑 Light" pitchFamily="34" charset="-122"/>
                        <a:sym typeface="+mn-ea"/>
                      </a:endParaRPr>
                    </a:p>
                    <a:p>
                      <a:pPr lvl="0" algn="l" eaLnBrk="1" hangingPunct="1">
                        <a:buNone/>
                      </a:pPr>
                      <a:r>
                        <a:rPr lang="en-US" altLang="zh-CN" sz="1900" b="0" dirty="0">
                          <a:latin typeface="微软雅黑 Light" pitchFamily="34" charset="-122"/>
                          <a:ea typeface="微软雅黑 Light" pitchFamily="34" charset="-122"/>
                          <a:sym typeface="+mn-ea"/>
                        </a:rPr>
                        <a:t> 5100Z-TRO-6000</a:t>
                      </a:r>
                      <a:endParaRPr lang="en-US" altLang="zh-CN" sz="1900" b="0" dirty="0">
                        <a:latin typeface="微软雅黑 Light" pitchFamily="34" charset="-122"/>
                        <a:ea typeface="微软雅黑 Light" pitchFamily="34" charset="-122"/>
                        <a:sym typeface="+mn-ea"/>
                      </a:endParaRPr>
                    </a:p>
                    <a:p>
                      <a:pPr lvl="0" algn="l" eaLnBrk="1" hangingPunct="1">
                        <a:buNone/>
                      </a:pPr>
                      <a:r>
                        <a:rPr lang="en-US" altLang="zh-CN" sz="1900" b="0" dirty="0">
                          <a:latin typeface="微软雅黑 Light" pitchFamily="34" charset="-122"/>
                          <a:ea typeface="微软雅黑 Light" pitchFamily="34" charset="-122"/>
                          <a:sym typeface="+mn-ea"/>
                        </a:rPr>
                        <a:t> 5100Z-TLA-6000</a:t>
                      </a:r>
                      <a:endParaRPr lang="en-US" altLang="zh-CN" sz="1900" b="0" dirty="0">
                        <a:latin typeface="微软雅黑 Light" pitchFamily="34" charset="-122"/>
                        <a:ea typeface="微软雅黑 Light" pitchFamily="34" charset="-122"/>
                        <a:sym typeface="+mn-ea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Rectangle 6"/>
          <p:cNvSpPr/>
          <p:nvPr/>
        </p:nvSpPr>
        <p:spPr>
          <a:xfrm>
            <a:off x="603250" y="1268413"/>
            <a:ext cx="2567940" cy="47053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marL="335280" lvl="0" indent="-335280" defTabSz="894080"/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NiP</a:t>
            </a:r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、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ZnNi</a:t>
            </a:r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生产线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4818" name="Rectangle 6"/>
          <p:cNvSpPr/>
          <p:nvPr/>
        </p:nvSpPr>
        <p:spPr>
          <a:xfrm>
            <a:off x="3995738" y="1268413"/>
            <a:ext cx="1457325" cy="47307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lvl="0" indent="0" defTabSz="894080"/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表面処理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4819" name="Rectangle 6"/>
          <p:cNvSpPr/>
          <p:nvPr/>
        </p:nvSpPr>
        <p:spPr>
          <a:xfrm>
            <a:off x="7227888" y="2535238"/>
            <a:ext cx="809625" cy="466725"/>
          </a:xfrm>
          <a:prstGeom prst="rect">
            <a:avLst/>
          </a:prstGeom>
          <a:noFill/>
          <a:ln w="9525">
            <a:noFill/>
          </a:ln>
        </p:spPr>
        <p:txBody>
          <a:bodyPr wrap="none"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实绩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4820" name="Rectangle 6"/>
          <p:cNvSpPr/>
          <p:nvPr/>
        </p:nvSpPr>
        <p:spPr>
          <a:xfrm>
            <a:off x="346075" y="5584825"/>
            <a:ext cx="4154488" cy="847725"/>
          </a:xfrm>
          <a:prstGeom prst="rect">
            <a:avLst/>
          </a:prstGeom>
          <a:noFill/>
          <a:ln w="9525">
            <a:noFill/>
          </a:ln>
        </p:spPr>
        <p:txBody>
          <a:bodyPr lIns="86776" tIns="43387" rIns="86776" bIns="43387" anchor="t">
            <a:spAutoFit/>
          </a:bodyPr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数量：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1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本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  <a:p>
            <a:pPr lvl="0" indent="0" defTabSz="894080"/>
            <a:r>
              <a:rPr lang="zh-CN" altLang="en-US" sz="2500" dirty="0">
                <a:latin typeface="微软雅黑 Light" pitchFamily="34" charset="-122"/>
                <a:ea typeface="微软雅黑 Light" pitchFamily="34" charset="-122"/>
              </a:rPr>
              <a:t>产能：</a:t>
            </a:r>
            <a:r>
              <a:rPr lang="en-US" altLang="zh-CN" sz="2500" dirty="0">
                <a:latin typeface="微软雅黑 Light" pitchFamily="34" charset="-122"/>
                <a:ea typeface="微软雅黑 Light" pitchFamily="34" charset="-122"/>
              </a:rPr>
              <a:t>6K~24K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個</a:t>
            </a:r>
            <a:r>
              <a:rPr lang="en-US" altLang="ja-JP" sz="2500" dirty="0">
                <a:latin typeface="微软雅黑 Light" pitchFamily="34" charset="-122"/>
                <a:ea typeface="微软雅黑 Light" pitchFamily="34" charset="-122"/>
              </a:rPr>
              <a:t>/</a:t>
            </a:r>
            <a:r>
              <a:rPr lang="ja-JP" altLang="en-US" sz="2500" dirty="0">
                <a:latin typeface="微软雅黑 Light" pitchFamily="34" charset="-122"/>
                <a:ea typeface="微软雅黑 Light" pitchFamily="34" charset="-122"/>
              </a:rPr>
              <a:t>日</a:t>
            </a:r>
            <a:endParaRPr lang="zh-CN" altLang="en-US" sz="2500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3925888" y="1905000"/>
          <a:ext cx="2362200" cy="63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1565"/>
              </a:tblGrid>
              <a:tr h="400050">
                <a:tc>
                  <a:txBody>
                    <a:bodyPr/>
                    <a:lstStyle/>
                    <a:p>
                      <a:pPr marL="0" algn="l">
                        <a:buNone/>
                      </a:pP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 McFNi</a:t>
                      </a:r>
                      <a:endParaRPr lang="en-US" sz="2000" b="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algn="l">
                        <a:buNone/>
                      </a:pP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 MFZnNi-C</a:t>
                      </a:r>
                      <a:endParaRPr lang="en-US" sz="2000" b="0" u="none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algn="l">
                        <a:buNone/>
                      </a:pPr>
                      <a:r>
                        <a:rPr lang="en-US" sz="2000" b="0" u="none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McFNi+MFZnNi-C</a:t>
                      </a:r>
                      <a:endParaRPr lang="en-US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4827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263" y="1857375"/>
            <a:ext cx="3270250" cy="3122613"/>
          </a:xfrm>
          <a:prstGeom prst="rect">
            <a:avLst/>
          </a:prstGeom>
          <a:noFill/>
          <a:ln w="9525">
            <a:noFill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3482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388" y="3282950"/>
            <a:ext cx="2876550" cy="1579563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38100" dir="2699999" algn="tl" rotWithShape="0">
              <a:srgbClr val="000000">
                <a:alpha val="42998"/>
              </a:srgbClr>
            </a:outerShdw>
          </a:effectLst>
        </p:spPr>
      </p:pic>
      <p:pic>
        <p:nvPicPr>
          <p:cNvPr id="34829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4388" y="5097463"/>
            <a:ext cx="2876550" cy="120491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38100" dir="2699999" algn="tl" rotWithShape="0">
              <a:srgbClr val="000000">
                <a:alpha val="42998"/>
              </a:srgbClr>
            </a:outerShdw>
          </a:effectLst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ja-JP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生产线</a:t>
            </a:r>
            <a:endParaRPr kumimoji="0" lang="zh-CN" altLang="ja-JP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9388" y="188913"/>
            <a:ext cx="7056438" cy="719138"/>
          </a:xfrm>
          <a:prstGeom prst="rect">
            <a:avLst/>
          </a:prstGeom>
        </p:spPr>
        <p:txBody>
          <a:bodyPr lIns="91432" tIns="45715" rIns="91432" bIns="45715" anchor="ctr"/>
          <a:p>
            <a:pPr lvl="0" indent="0" defTabSz="802005" fontAlgn="base"/>
            <a:r>
              <a:rPr lang="zh-CN" altLang="en-US" sz="32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复合电镀实绩 </a:t>
            </a:r>
            <a:endParaRPr lang="zh-CN" altLang="en-US" sz="3200" strike="noStrike" noProof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866" name="TextBox 8"/>
          <p:cNvSpPr txBox="1"/>
          <p:nvPr/>
        </p:nvSpPr>
        <p:spPr>
          <a:xfrm>
            <a:off x="5580063" y="1557338"/>
            <a:ext cx="3084512" cy="352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 eaLnBrk="0" hangingPunct="0"/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ja-JP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Zn+E.D.</a:t>
            </a:r>
            <a:endParaRPr lang="en-US" altLang="ja-JP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7" name="TextBox 8"/>
          <p:cNvSpPr txBox="1"/>
          <p:nvPr/>
        </p:nvSpPr>
        <p:spPr>
          <a:xfrm>
            <a:off x="5580063" y="4221163"/>
            <a:ext cx="3198812" cy="352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 eaLnBrk="0" hangingPunct="0"/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ZnNi+E.D.</a:t>
            </a:r>
            <a:endParaRPr lang="en-US" altLang="ja-JP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868" name="Picture 2" descr="d:\Users\xxz\Desktop\未标题-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2205038"/>
            <a:ext cx="2822575" cy="166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Picture 2" descr="d:\Users\xxz\Desktop\未标题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425" y="4868863"/>
            <a:ext cx="2519363" cy="165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Line 12"/>
          <p:cNvSpPr/>
          <p:nvPr/>
        </p:nvSpPr>
        <p:spPr>
          <a:xfrm flipH="1" flipV="1">
            <a:off x="1528763" y="2940050"/>
            <a:ext cx="396875" cy="5492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6871" name="Text Box 14"/>
          <p:cNvSpPr txBox="1"/>
          <p:nvPr/>
        </p:nvSpPr>
        <p:spPr>
          <a:xfrm>
            <a:off x="201613" y="1704975"/>
            <a:ext cx="1238250" cy="307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endParaRPr lang="ja-JP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6872" name="Text Box 16"/>
          <p:cNvSpPr txBox="1"/>
          <p:nvPr/>
        </p:nvSpPr>
        <p:spPr>
          <a:xfrm>
            <a:off x="1730375" y="1370013"/>
            <a:ext cx="1714500" cy="3349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1600" b="0" dirty="0">
                <a:latin typeface="微软雅黑 Light" pitchFamily="34" charset="-122"/>
                <a:ea typeface="微软雅黑 Light" pitchFamily="34" charset="-122"/>
              </a:rPr>
              <a:t>Zn-Ni + COSMA </a:t>
            </a:r>
            <a:endParaRPr lang="ja-JP" altLang="en-US" sz="1600" b="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6873" name="TextBox 8"/>
          <p:cNvSpPr txBox="1"/>
          <p:nvPr/>
        </p:nvSpPr>
        <p:spPr>
          <a:xfrm>
            <a:off x="990600" y="4516438"/>
            <a:ext cx="3084513" cy="352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 eaLnBrk="0" hangingPunct="0"/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NiP</a:t>
            </a:r>
            <a:r>
              <a:rPr lang="en-US" altLang="ja-JP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ZnNi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874" name="Picture 15" descr="d:\Users\xxz\Desktop\未标题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738" y="1839913"/>
            <a:ext cx="2408237" cy="23955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6875" name="直接箭头连接符 16"/>
          <p:cNvCxnSpPr/>
          <p:nvPr/>
        </p:nvCxnSpPr>
        <p:spPr>
          <a:xfrm>
            <a:off x="2513013" y="3148013"/>
            <a:ext cx="1223962" cy="720725"/>
          </a:xfrm>
          <a:prstGeom prst="straightConnector1">
            <a:avLst/>
          </a:prstGeom>
          <a:ln w="9525" cap="flat" cmpd="sng">
            <a:solidFill>
              <a:srgbClr val="FF2929"/>
            </a:solidFill>
            <a:prstDash val="solid"/>
            <a:round/>
            <a:headEnd type="none" w="med" len="med"/>
            <a:tailEnd type="arrow" w="med" len="med"/>
          </a:ln>
        </p:spPr>
      </p:cxnSp>
      <p:pic>
        <p:nvPicPr>
          <p:cNvPr id="36876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4906963"/>
            <a:ext cx="2876550" cy="157956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38100" dir="2699999" algn="tl" rotWithShape="0">
              <a:srgbClr val="000000">
                <a:alpha val="42998"/>
              </a:srgbClr>
            </a:outerShdw>
          </a:effectLst>
        </p:spPr>
      </p:pic>
      <p:sp>
        <p:nvSpPr>
          <p:cNvPr id="36877" name="Text Box 13"/>
          <p:cNvSpPr txBox="1"/>
          <p:nvPr/>
        </p:nvSpPr>
        <p:spPr>
          <a:xfrm>
            <a:off x="3343275" y="3868738"/>
            <a:ext cx="1508125" cy="30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zh-CN" altLang="ja-JP" sz="1400" b="0" dirty="0">
                <a:latin typeface="微软雅黑 Light" pitchFamily="34" charset="-122"/>
                <a:ea typeface="微软雅黑 Light" pitchFamily="34" charset="-122"/>
              </a:rPr>
              <a:t>指定涂装位置</a:t>
            </a:r>
            <a:endParaRPr lang="zh-CN" altLang="ja-JP" sz="1400" b="0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9"/>
          <p:cNvSpPr/>
          <p:nvPr/>
        </p:nvSpPr>
        <p:spPr>
          <a:xfrm>
            <a:off x="1116013" y="2205038"/>
            <a:ext cx="3994150" cy="584200"/>
          </a:xfrm>
          <a:prstGeom prst="rect">
            <a:avLst/>
          </a:prstGeom>
          <a:solidFill>
            <a:srgbClr val="66FF66">
              <a:alpha val="52156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35280" indent="-335280" defTabSz="895350"/>
            <a:r>
              <a:rPr lang="en-US" altLang="ja-JP" sz="3200" dirty="0">
                <a:latin typeface="楷体" pitchFamily="49" charset="-122"/>
                <a:ea typeface="楷体" pitchFamily="49" charset="-122"/>
              </a:rPr>
              <a:t>2</a:t>
            </a:r>
            <a:r>
              <a:rPr lang="ja-JP" altLang="en-US" sz="3200" dirty="0">
                <a:latin typeface="楷体" pitchFamily="49" charset="-122"/>
                <a:ea typeface="楷体" pitchFamily="49" charset="-122"/>
              </a:rPr>
              <a:t>．主要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客户</a:t>
            </a:r>
            <a:r>
              <a:rPr lang="ja-JP" altLang="en-US" sz="3200" dirty="0">
                <a:latin typeface="楷体" pitchFamily="49" charset="-122"/>
                <a:ea typeface="楷体" pitchFamily="49" charset="-122"/>
              </a:rPr>
              <a:t>・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产品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71" name="矩形 7"/>
          <p:cNvSpPr/>
          <p:nvPr/>
        </p:nvSpPr>
        <p:spPr>
          <a:xfrm>
            <a:off x="182563" y="1304925"/>
            <a:ext cx="3057525" cy="584200"/>
          </a:xfrm>
          <a:prstGeom prst="rect">
            <a:avLst/>
          </a:prstGeom>
          <a:solidFill>
            <a:srgbClr val="66FF66">
              <a:alpha val="52156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35280" indent="-335280" defTabSz="895350"/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ja-JP" altLang="en-US" sz="3200" dirty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公司</a:t>
            </a:r>
            <a:r>
              <a:rPr lang="ja-JP" altLang="en-US" sz="3200" dirty="0">
                <a:latin typeface="楷体" pitchFamily="49" charset="-122"/>
                <a:ea typeface="楷体" pitchFamily="49" charset="-122"/>
              </a:rPr>
              <a:t>案内</a:t>
            </a:r>
            <a:endParaRPr lang="ja-JP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72" name="矩形 11"/>
          <p:cNvSpPr/>
          <p:nvPr/>
        </p:nvSpPr>
        <p:spPr>
          <a:xfrm>
            <a:off x="4503738" y="5013325"/>
            <a:ext cx="3524250" cy="584200"/>
          </a:xfrm>
          <a:prstGeom prst="rect">
            <a:avLst/>
          </a:prstGeom>
          <a:solidFill>
            <a:srgbClr val="66FF66">
              <a:alpha val="52156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35280" indent="-335280" defTabSz="895350"/>
            <a:r>
              <a:rPr lang="en-US" altLang="ja-JP" sz="3200" dirty="0">
                <a:latin typeface="楷体" pitchFamily="49" charset="-122"/>
                <a:ea typeface="楷体" pitchFamily="49" charset="-122"/>
              </a:rPr>
              <a:t>5</a:t>
            </a:r>
            <a:r>
              <a:rPr lang="ja-JP" altLang="en-US" sz="3200" dirty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环保安全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目录</a:t>
            </a:r>
            <a:endParaRPr kumimoji="0" lang="ja-JP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7174" name="矩形 9"/>
          <p:cNvSpPr/>
          <p:nvPr/>
        </p:nvSpPr>
        <p:spPr>
          <a:xfrm>
            <a:off x="3113088" y="4076700"/>
            <a:ext cx="4554537" cy="584200"/>
          </a:xfrm>
          <a:prstGeom prst="rect">
            <a:avLst/>
          </a:prstGeom>
          <a:solidFill>
            <a:srgbClr val="66FF66">
              <a:alpha val="52156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35280" indent="-335280" defTabSz="895350"/>
            <a:r>
              <a:rPr lang="en-US" altLang="ja-JP" sz="3200" dirty="0">
                <a:latin typeface="楷体" pitchFamily="49" charset="-122"/>
                <a:ea typeface="楷体" pitchFamily="49" charset="-122"/>
              </a:rPr>
              <a:t>4</a:t>
            </a:r>
            <a:r>
              <a:rPr lang="ja-JP" altLang="en-US" sz="3200" dirty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过程管控</a:t>
            </a:r>
            <a:r>
              <a:rPr lang="ja-JP" altLang="en-US" sz="3200" dirty="0">
                <a:latin typeface="楷体" pitchFamily="49" charset="-122"/>
                <a:ea typeface="楷体" pitchFamily="49" charset="-122"/>
              </a:rPr>
              <a:t>・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品质评价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75" name="矩形 9"/>
          <p:cNvSpPr/>
          <p:nvPr/>
        </p:nvSpPr>
        <p:spPr>
          <a:xfrm>
            <a:off x="1979613" y="3141663"/>
            <a:ext cx="3994150" cy="584200"/>
          </a:xfrm>
          <a:prstGeom prst="rect">
            <a:avLst/>
          </a:prstGeom>
          <a:solidFill>
            <a:srgbClr val="66FF66">
              <a:alpha val="52156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35280" indent="-335280" defTabSz="895350"/>
            <a:r>
              <a:rPr lang="en-US" altLang="ja-JP" sz="3200" dirty="0">
                <a:latin typeface="楷体" pitchFamily="49" charset="-122"/>
                <a:ea typeface="楷体" pitchFamily="49" charset="-122"/>
              </a:rPr>
              <a:t>3</a:t>
            </a:r>
            <a:r>
              <a:rPr lang="ja-JP" altLang="en-US" sz="3200" dirty="0">
                <a:latin typeface="楷体" pitchFamily="49" charset="-122"/>
                <a:ea typeface="楷体" pitchFamily="49" charset="-122"/>
              </a:rPr>
              <a:t>．主要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生产设备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76" name="矩形 11"/>
          <p:cNvSpPr/>
          <p:nvPr/>
        </p:nvSpPr>
        <p:spPr>
          <a:xfrm>
            <a:off x="5440363" y="5876925"/>
            <a:ext cx="3524250" cy="583565"/>
          </a:xfrm>
          <a:prstGeom prst="rect">
            <a:avLst/>
          </a:prstGeom>
          <a:solidFill>
            <a:srgbClr val="66FF66">
              <a:alpha val="52156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35280" indent="-335280" defTabSz="895350"/>
            <a:r>
              <a:rPr lang="en-US" altLang="ja-JP" sz="3200" dirty="0">
                <a:latin typeface="楷体" pitchFamily="49" charset="-122"/>
                <a:ea typeface="楷体" pitchFamily="49" charset="-122"/>
              </a:rPr>
              <a:t>6</a:t>
            </a:r>
            <a:r>
              <a:rPr lang="ja-JP" altLang="en-US" sz="3200" dirty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ja-JP" sz="3200" dirty="0">
                <a:latin typeface="楷体" pitchFamily="49" charset="-122"/>
                <a:ea typeface="楷体" pitchFamily="49" charset="-122"/>
              </a:rPr>
              <a:t>镀锌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电泳专题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6375" y="314166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ja-JP" altLang="en-US" sz="40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工程管理・</a:t>
            </a:r>
            <a:r>
              <a:rPr kumimoji="0" lang="zh-CN" altLang="ja-JP" sz="40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品质</a:t>
            </a:r>
            <a:r>
              <a:rPr kumimoji="0" lang="ja-JP" altLang="en-US" sz="40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管理</a:t>
            </a:r>
            <a:endParaRPr kumimoji="0" lang="ja-JP" altLang="en-US" sz="40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7561263" cy="719138"/>
          </a:xfrm>
          <a:prstGeom prst="rect">
            <a:avLst/>
          </a:prstGeom>
        </p:spPr>
        <p:txBody>
          <a:bodyPr lIns="91432" tIns="45715" rIns="91432" bIns="45715" anchor="ctr"/>
          <a:p>
            <a:pPr marL="0" lvl="0" indent="0" defTabSz="802005" eaLnBrk="1" fontAlgn="base" latinLnBrk="0" hangingPunct="1">
              <a:lnSpc>
                <a:spcPct val="100000"/>
              </a:lnSpc>
              <a:buNone/>
            </a:pPr>
            <a:r>
              <a:rPr lang="zh-CN" altLang="en-US" u="none" strike="noStrike" baseline="0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rPr>
              <a:t>人员教育、培训、评价</a:t>
            </a:r>
            <a:r>
              <a:rPr lang="en-US" altLang="zh-CN" u="none" strike="noStrike" baseline="0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  <a:endParaRPr lang="en-US" altLang="zh-CN" u="none" strike="noStrike" baseline="0" noProof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250825" y="3716338"/>
            <a:ext cx="4105275" cy="3025775"/>
            <a:chOff x="7313" y="1999"/>
            <a:chExt cx="6804" cy="5328"/>
          </a:xfrm>
        </p:grpSpPr>
        <p:pic>
          <p:nvPicPr>
            <p:cNvPr id="38915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97" y="2054"/>
              <a:ext cx="6585" cy="48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16" name="流程图: 过程 2"/>
            <p:cNvSpPr/>
            <p:nvPr/>
          </p:nvSpPr>
          <p:spPr>
            <a:xfrm>
              <a:off x="7313" y="1999"/>
              <a:ext cx="6804" cy="5329"/>
            </a:xfrm>
            <a:prstGeom prst="flowChartProcess">
              <a:avLst/>
            </a:prstGeom>
            <a:noFill/>
            <a:ln w="34925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79200" tIns="39600" rIns="79200" bIns="39600" anchor="t">
              <a:spAutoFit/>
            </a:bodyPr>
            <a:p>
              <a:pPr lvl="0" indent="0" defTabSz="802005"/>
              <a:endParaRPr lang="en-US" altLang="en-US" sz="1400" b="0" dirty="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endParaRPr>
            </a:p>
          </p:txBody>
        </p:sp>
      </p:grpSp>
      <p:pic>
        <p:nvPicPr>
          <p:cNvPr id="38917" name="图片 102407" descr="QQ图片201405021607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052513"/>
            <a:ext cx="4176712" cy="2595562"/>
          </a:xfrm>
          <a:prstGeom prst="rect">
            <a:avLst/>
          </a:prstGeom>
          <a:noFill/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8918" name="图片 102409" descr="3085248931489397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338" y="1268413"/>
            <a:ext cx="3833812" cy="5113337"/>
          </a:xfrm>
          <a:prstGeom prst="rect">
            <a:avLst/>
          </a:prstGeom>
          <a:noFill/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4" descr="IMG_02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547813"/>
            <a:ext cx="3997325" cy="2665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AutoShape 5"/>
          <p:cNvSpPr/>
          <p:nvPr/>
        </p:nvSpPr>
        <p:spPr>
          <a:xfrm rot="-917716">
            <a:off x="709613" y="2033588"/>
            <a:ext cx="3167062" cy="1828800"/>
          </a:xfrm>
          <a:prstGeom prst="leftArrow">
            <a:avLst>
              <a:gd name="adj1" fmla="val 50000"/>
              <a:gd name="adj2" fmla="val 92922"/>
            </a:avLst>
          </a:prstGeom>
          <a:solidFill>
            <a:srgbClr val="FFFF00"/>
          </a:solidFill>
          <a:ln w="9525">
            <a:noFill/>
          </a:ln>
        </p:spPr>
        <p:txBody>
          <a:bodyPr anchor="ctr">
            <a:spAutoFit/>
          </a:bodyPr>
          <a:p>
            <a:pPr lvl="0" indent="0" algn="ctr" eaLnBrk="0" hangingPunct="0"/>
            <a:r>
              <a:rPr lang="ja-JP" altLang="zh-CN" sz="2700" dirty="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先入先出</a:t>
            </a:r>
            <a:r>
              <a:rPr lang="zh-CN" altLang="en-US" sz="2700" dirty="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FIFO</a:t>
            </a:r>
            <a:endParaRPr lang="zh-CN" altLang="en-US" sz="2700" dirty="0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514350" y="4383088"/>
            <a:ext cx="1536700" cy="2182812"/>
            <a:chOff x="2260" y="851"/>
            <a:chExt cx="2776" cy="3311"/>
          </a:xfrm>
        </p:grpSpPr>
        <p:pic>
          <p:nvPicPr>
            <p:cNvPr id="40964" name="Picture 10" descr="IMG_0004-00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5" y="851"/>
              <a:ext cx="2631" cy="3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5" name="Text Box 14"/>
            <p:cNvSpPr txBox="1"/>
            <p:nvPr/>
          </p:nvSpPr>
          <p:spPr>
            <a:xfrm>
              <a:off x="2260" y="851"/>
              <a:ext cx="2774" cy="3215"/>
            </a:xfrm>
            <a:prstGeom prst="rect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pPr lvl="0" indent="0" eaLnBrk="0" hangingPunct="0"/>
              <a:r>
                <a:rPr lang="zh-CN" altLang="en-US" sz="19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电泳漆</a:t>
              </a:r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 eaLnBrk="0" hangingPunct="0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 eaLnBrk="0" hangingPunct="0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 eaLnBrk="0" hangingPunct="0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 eaLnBrk="0" hangingPunct="0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 eaLnBrk="0" hangingPunct="0"/>
              <a:r>
                <a:rPr lang="zh-CN" altLang="en-US" sz="19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来料材质证明</a:t>
              </a:r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68275" y="177800"/>
            <a:ext cx="7788275" cy="719138"/>
          </a:xfrm>
          <a:prstGeom prst="rect">
            <a:avLst/>
          </a:prstGeom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ja-JP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入料管理 </a:t>
            </a:r>
            <a:endParaRPr kumimoji="0" lang="zh-CN" altLang="ja-JP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9944" name="线形标注 1(无边框) 1"/>
          <p:cNvSpPr/>
          <p:nvPr/>
        </p:nvSpPr>
        <p:spPr>
          <a:xfrm>
            <a:off x="2051050" y="5013325"/>
            <a:ext cx="2054225" cy="384175"/>
          </a:xfrm>
          <a:prstGeom prst="callout1">
            <a:avLst>
              <a:gd name="adj1" fmla="val 74861"/>
              <a:gd name="adj2" fmla="val -4134"/>
              <a:gd name="adj3" fmla="val 19028"/>
              <a:gd name="adj4" fmla="val -15968"/>
            </a:avLst>
          </a:pr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79200" tIns="39600" rIns="79200" bIns="39600" anchor="t">
            <a:spAutoFit/>
          </a:bodyPr>
          <a:p>
            <a:pPr lvl="0" indent="0" defTabSz="802005"/>
            <a:r>
              <a:rPr lang="ja-JP" altLang="zh-CN" sz="2000" b="0" dirty="0">
                <a:latin typeface="FrutigerNext LT Regular"/>
                <a:ea typeface="宋体" panose="02010600030101010101" pitchFamily="2" charset="-122"/>
              </a:rPr>
              <a:t>薬品出荷成績書</a:t>
            </a:r>
            <a:endParaRPr lang="ja-JP" altLang="zh-CN" sz="2000" b="0" dirty="0">
              <a:latin typeface="FrutigerNext LT Regular"/>
              <a:ea typeface="宋体" panose="02010600030101010101" pitchFamily="2" charset="-122"/>
            </a:endParaRPr>
          </a:p>
        </p:txBody>
      </p:sp>
      <p:pic>
        <p:nvPicPr>
          <p:cNvPr id="14" name="Picture 14" descr="IMG_01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8" y="4213225"/>
            <a:ext cx="3789362" cy="264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9" name="Text Box 13"/>
          <p:cNvSpPr txBox="1"/>
          <p:nvPr/>
        </p:nvSpPr>
        <p:spPr>
          <a:xfrm>
            <a:off x="466725" y="1052513"/>
            <a:ext cx="3630613" cy="401637"/>
          </a:xfrm>
          <a:prstGeom prst="rect">
            <a:avLst/>
          </a:prstGeom>
          <a:solidFill>
            <a:srgbClr val="33CC33"/>
          </a:solidFill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ja-JP" altLang="zh-CN" sz="1900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薬品</a:t>
            </a:r>
            <a:endParaRPr lang="ja-JP" altLang="zh-CN" sz="1900" dirty="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40970" name="Text Box 13"/>
          <p:cNvSpPr txBox="1"/>
          <p:nvPr/>
        </p:nvSpPr>
        <p:spPr>
          <a:xfrm>
            <a:off x="4521200" y="1052513"/>
            <a:ext cx="3630613" cy="401637"/>
          </a:xfrm>
          <a:prstGeom prst="rect">
            <a:avLst/>
          </a:prstGeom>
          <a:solidFill>
            <a:srgbClr val="33CC33"/>
          </a:solidFill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ja-JP" altLang="zh-CN" sz="1900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素材</a:t>
            </a:r>
            <a:endParaRPr lang="ja-JP" altLang="zh-CN" sz="1900" dirty="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95775" y="1547813"/>
            <a:ext cx="3816350" cy="2557462"/>
            <a:chOff x="6766" y="2438"/>
            <a:chExt cx="6010" cy="4028"/>
          </a:xfrm>
        </p:grpSpPr>
        <p:pic>
          <p:nvPicPr>
            <p:cNvPr id="40972" name="Picture 20" descr="IMG_017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66" y="2438"/>
              <a:ext cx="6010" cy="40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8841" y="3220"/>
              <a:ext cx="1861" cy="1296"/>
            </a:xfrm>
            <a:prstGeom prst="rect">
              <a:avLst/>
            </a:prstGeom>
            <a:solidFill>
              <a:srgbClr val="99FF99"/>
            </a:solidFill>
            <a:ln>
              <a:solidFill>
                <a:schemeClr val="bg1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400"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400"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400"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400"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400"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indent="0" algn="ctr" defTabSz="914400" fontAlgn="base"/>
              <a:r>
                <a:rPr lang="zh-CN" altLang="en-US" strike="noStrike" noProof="1" dirty="0">
                  <a:solidFill>
                    <a:srgbClr val="000000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坯料放置区</a:t>
              </a:r>
              <a:endParaRPr lang="zh-CN" altLang="en-US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pic>
        <p:nvPicPr>
          <p:cNvPr id="16" name="Picture 13" descr="QQ截图201404271753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4438" y="1644650"/>
            <a:ext cx="3868737" cy="5308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24"/>
          <p:cNvGrpSpPr/>
          <p:nvPr/>
        </p:nvGrpSpPr>
        <p:grpSpPr>
          <a:xfrm>
            <a:off x="5237163" y="1739900"/>
            <a:ext cx="3746500" cy="5118100"/>
            <a:chOff x="228" y="893"/>
            <a:chExt cx="2767" cy="3663"/>
          </a:xfrm>
        </p:grpSpPr>
        <p:grpSp>
          <p:nvGrpSpPr>
            <p:cNvPr id="40976" name="Group 20"/>
            <p:cNvGrpSpPr/>
            <p:nvPr/>
          </p:nvGrpSpPr>
          <p:grpSpPr>
            <a:xfrm>
              <a:off x="228" y="893"/>
              <a:ext cx="2767" cy="3663"/>
              <a:chOff x="228" y="893"/>
              <a:chExt cx="2767" cy="3663"/>
            </a:xfrm>
          </p:grpSpPr>
          <p:sp>
            <p:nvSpPr>
              <p:cNvPr id="40977" name="Oval 17"/>
              <p:cNvSpPr/>
              <p:nvPr/>
            </p:nvSpPr>
            <p:spPr>
              <a:xfrm>
                <a:off x="930" y="1078"/>
                <a:ext cx="499" cy="3129"/>
              </a:xfrm>
              <a:prstGeom prst="ellipse">
                <a:avLst/>
              </a:prstGeom>
              <a:noFill/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p>
                <a:pPr lvl="0" indent="0"/>
                <a:endParaRPr lang="zh-CN" altLang="en-US" dirty="0"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  <p:sp>
            <p:nvSpPr>
              <p:cNvPr id="40978" name="AutoShape 18"/>
              <p:cNvSpPr/>
              <p:nvPr/>
            </p:nvSpPr>
            <p:spPr>
              <a:xfrm>
                <a:off x="1429" y="2529"/>
                <a:ext cx="453" cy="306"/>
              </a:xfrm>
              <a:prstGeom prst="rightArrow">
                <a:avLst>
                  <a:gd name="adj1" fmla="val 50000"/>
                  <a:gd name="adj2" fmla="val 36906"/>
                </a:avLst>
              </a:prstGeom>
              <a:solidFill>
                <a:srgbClr val="FFFF00"/>
              </a:solidFill>
              <a:ln w="9525" cap="flat" cmpd="sng">
                <a:solidFill>
                  <a:srgbClr val="FFFF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p>
                <a:pPr lvl="0" indent="0"/>
                <a:endParaRPr lang="zh-CN" altLang="en-US" dirty="0"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  <p:sp>
            <p:nvSpPr>
              <p:cNvPr id="40979" name="Text Box 19"/>
              <p:cNvSpPr txBox="1"/>
              <p:nvPr/>
            </p:nvSpPr>
            <p:spPr>
              <a:xfrm>
                <a:off x="1928" y="1894"/>
                <a:ext cx="951" cy="1156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zh-CN" altLang="en-US" sz="2000" dirty="0">
                    <a:latin typeface="Arial" panose="020B0604020202020204" pitchFamily="34" charset="0"/>
                    <a:ea typeface="华文细黑" panose="02010600040101010101" pitchFamily="2" charset="-122"/>
                  </a:rPr>
                  <a:t>根据客户来料现品票填写来料批号和相应数量</a:t>
                </a:r>
                <a:endParaRPr lang="zh-CN" altLang="en-US" sz="2000" dirty="0"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  <p:pic>
            <p:nvPicPr>
              <p:cNvPr id="40980" name="Picture 16" descr="IMG_04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8" y="893"/>
                <a:ext cx="2767" cy="366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40981" name="Picture 21" descr="IMG_20130913_22065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5" y="3345"/>
              <a:ext cx="2042" cy="8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82" name="Text Box 22"/>
            <p:cNvSpPr txBox="1"/>
            <p:nvPr/>
          </p:nvSpPr>
          <p:spPr>
            <a:xfrm>
              <a:off x="567" y="3873"/>
              <a:ext cx="1059" cy="275"/>
            </a:xfrm>
            <a:prstGeom prst="rect">
              <a:avLst/>
            </a:prstGeom>
            <a:solidFill>
              <a:srgbClr val="993366"/>
            </a:solidFill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ja-JP" altLang="zh-CN" sz="1800" dirty="0">
                  <a:latin typeface="Arial" panose="020B0604020202020204" pitchFamily="34" charset="0"/>
                  <a:ea typeface="华文细黑" panose="02010600040101010101" pitchFamily="2" charset="-122"/>
                </a:rPr>
                <a:t>素材現品票</a:t>
              </a:r>
              <a:endParaRPr lang="ja-JP" altLang="zh-CN" sz="1800" dirty="0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40983" name="AutoShape 23"/>
            <p:cNvSpPr/>
            <p:nvPr/>
          </p:nvSpPr>
          <p:spPr>
            <a:xfrm rot="-7531128">
              <a:off x="1370" y="3175"/>
              <a:ext cx="541" cy="318"/>
            </a:xfrm>
            <a:prstGeom prst="rightArrow">
              <a:avLst>
                <a:gd name="adj1" fmla="val 50000"/>
                <a:gd name="adj2" fmla="val 42413"/>
              </a:avLst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p>
              <a:pPr lvl="0" indent="0"/>
              <a:endParaRPr lang="zh-CN" altLang="en-US" dirty="0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5"/>
          <p:cNvSpPr/>
          <p:nvPr/>
        </p:nvSpPr>
        <p:spPr>
          <a:xfrm>
            <a:off x="4787900" y="981075"/>
            <a:ext cx="4105275" cy="5688013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defTabSz="802005"/>
            <a:endParaRPr lang="en-US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79388" y="417513"/>
            <a:ext cx="6553200" cy="563563"/>
          </a:xfrm>
          <a:prstGeom prst="rect">
            <a:avLst/>
          </a:prstGeom>
        </p:spPr>
        <p:txBody>
          <a:bodyPr lIns="91432" tIns="45715" rIns="91432" bIns="45715" anchor="ctr"/>
          <a:p>
            <a:pPr lvl="0" indent="0" defTabSz="802005" fontAlgn="base">
              <a:lnSpc>
                <a:spcPts val="2265"/>
              </a:lnSpc>
            </a:pPr>
            <a:r>
              <a:rPr lang="zh-CN" altLang="en-US" sz="32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设备管理</a:t>
            </a:r>
            <a:r>
              <a:rPr lang="en-US" altLang="zh-CN" sz="32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</a:t>
            </a:r>
            <a:endParaRPr lang="en-US" altLang="zh-CN" sz="3200" strike="noStrike" noProof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1987" name="图片 1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196975"/>
            <a:ext cx="4178300" cy="331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矩形 2"/>
          <p:cNvSpPr/>
          <p:nvPr/>
        </p:nvSpPr>
        <p:spPr>
          <a:xfrm>
            <a:off x="1835150" y="2924175"/>
            <a:ext cx="1441450" cy="28892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defTabSz="802005"/>
            <a:endParaRPr lang="en-US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cxnSp>
        <p:nvCxnSpPr>
          <p:cNvPr id="40965" name="直接箭头连接符 3"/>
          <p:cNvCxnSpPr>
            <a:stCxn id="40964" idx="2"/>
          </p:cNvCxnSpPr>
          <p:nvPr/>
        </p:nvCxnSpPr>
        <p:spPr>
          <a:xfrm flipH="1">
            <a:off x="2484438" y="3213100"/>
            <a:ext cx="71437" cy="1439863"/>
          </a:xfrm>
          <a:prstGeom prst="straightConnector1">
            <a:avLst/>
          </a:prstGeom>
          <a:ln w="25400" cap="flat" cmpd="sng">
            <a:solidFill>
              <a:srgbClr val="FF2929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0966" name="圆角矩形 4"/>
          <p:cNvSpPr/>
          <p:nvPr/>
        </p:nvSpPr>
        <p:spPr>
          <a:xfrm>
            <a:off x="179388" y="4727575"/>
            <a:ext cx="4249737" cy="763588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79200" tIns="39600" rIns="79200" bIns="39600" anchor="t">
            <a:spAutoFit/>
          </a:bodyPr>
          <a:p>
            <a:pPr lvl="0" indent="0" defTabSz="802005"/>
            <a:r>
              <a:rPr lang="zh-CN" altLang="ja-JP" sz="2000" b="0" dirty="0">
                <a:latin typeface="FrutigerNext LT Regular"/>
                <a:ea typeface="宋体" panose="02010600030101010101" pitchFamily="2" charset="-122"/>
              </a:rPr>
              <a:t>设备保养分三级：日常点检、月度保养和年度保养</a:t>
            </a:r>
            <a:r>
              <a:rPr lang="ja-JP" altLang="zh-CN" sz="2000" b="0" dirty="0">
                <a:latin typeface="FrutigerNext LT Regular"/>
                <a:ea typeface="宋体" panose="02010600030101010101" pitchFamily="2" charset="-122"/>
              </a:rPr>
              <a:t>。</a:t>
            </a:r>
            <a:endParaRPr lang="ja-JP" altLang="zh-CN" sz="2000" b="0" dirty="0">
              <a:latin typeface="FrutigerNext LT Regular"/>
              <a:ea typeface="宋体" panose="02010600030101010101" pitchFamily="2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4865688" y="1023938"/>
            <a:ext cx="3930650" cy="4116387"/>
            <a:chOff x="7663" y="1613"/>
            <a:chExt cx="6191" cy="6482"/>
          </a:xfrm>
        </p:grpSpPr>
        <p:sp>
          <p:nvSpPr>
            <p:cNvPr id="41992" name="Text Box 14"/>
            <p:cNvSpPr txBox="1"/>
            <p:nvPr/>
          </p:nvSpPr>
          <p:spPr>
            <a:xfrm>
              <a:off x="11857" y="1613"/>
              <a:ext cx="1997" cy="555"/>
            </a:xfrm>
            <a:prstGeom prst="rect">
              <a:avLst/>
            </a:prstGeom>
            <a:solidFill>
              <a:srgbClr val="33CC33"/>
            </a:solidFill>
            <a:ln w="9525">
              <a:noFill/>
            </a:ln>
          </p:spPr>
          <p:txBody>
            <a:bodyPr wrap="square" anchor="t">
              <a:spAutoFit/>
            </a:bodyPr>
            <a:p>
              <a:pPr lvl="0" indent="0" algn="ctr"/>
              <a:r>
                <a:rPr lang="ja-JP" altLang="zh-CN" sz="16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日常</a:t>
              </a:r>
              <a:r>
                <a:rPr lang="zh-CN" altLang="ja-JP" sz="16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点检</a:t>
              </a:r>
              <a:endParaRPr lang="zh-CN" altLang="ja-JP" sz="16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1993" name="图片 1" descr="20160822_142723"/>
            <p:cNvPicPr>
              <a:picLocks noChangeAspect="1"/>
            </p:cNvPicPr>
            <p:nvPr/>
          </p:nvPicPr>
          <p:blipFill>
            <a:blip r:embed="rId2"/>
            <a:srcRect b="-584"/>
            <a:stretch>
              <a:fillRect/>
            </a:stretch>
          </p:blipFill>
          <p:spPr>
            <a:xfrm rot="5400000">
              <a:off x="6519" y="2757"/>
              <a:ext cx="6482" cy="419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8"/>
          <p:cNvGrpSpPr/>
          <p:nvPr/>
        </p:nvGrpSpPr>
        <p:grpSpPr>
          <a:xfrm>
            <a:off x="4843463" y="2470150"/>
            <a:ext cx="3994150" cy="3143250"/>
            <a:chOff x="7627" y="3890"/>
            <a:chExt cx="6291" cy="4949"/>
          </a:xfrm>
        </p:grpSpPr>
        <p:pic>
          <p:nvPicPr>
            <p:cNvPr id="41995" name="图片 2" descr="20160822_141617"/>
            <p:cNvPicPr>
              <a:picLocks noChangeAspect="1"/>
            </p:cNvPicPr>
            <p:nvPr/>
          </p:nvPicPr>
          <p:blipFill>
            <a:blip r:embed="rId3"/>
            <a:srcRect b="-768"/>
            <a:stretch>
              <a:fillRect/>
            </a:stretch>
          </p:blipFill>
          <p:spPr>
            <a:xfrm>
              <a:off x="7627" y="4445"/>
              <a:ext cx="6291" cy="43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96" name="Text Box 14"/>
            <p:cNvSpPr txBox="1"/>
            <p:nvPr/>
          </p:nvSpPr>
          <p:spPr>
            <a:xfrm>
              <a:off x="11622" y="3890"/>
              <a:ext cx="2296" cy="555"/>
            </a:xfrm>
            <a:prstGeom prst="rect">
              <a:avLst/>
            </a:prstGeom>
            <a:solidFill>
              <a:srgbClr val="33CC33"/>
            </a:solidFill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16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月度保养</a:t>
              </a:r>
              <a:endParaRPr lang="ja-JP" altLang="zh-CN" sz="16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4875213" y="3606800"/>
            <a:ext cx="3962400" cy="2908300"/>
            <a:chOff x="7627" y="5812"/>
            <a:chExt cx="6240" cy="4580"/>
          </a:xfrm>
        </p:grpSpPr>
        <p:sp>
          <p:nvSpPr>
            <p:cNvPr id="41998" name="Text Box 14"/>
            <p:cNvSpPr txBox="1"/>
            <p:nvPr/>
          </p:nvSpPr>
          <p:spPr>
            <a:xfrm>
              <a:off x="11391" y="5812"/>
              <a:ext cx="2412" cy="555"/>
            </a:xfrm>
            <a:prstGeom prst="rect">
              <a:avLst/>
            </a:prstGeom>
            <a:solidFill>
              <a:srgbClr val="33CC33"/>
            </a:solidFill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ja-JP" sz="16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电镀保养</a:t>
              </a:r>
              <a:endParaRPr lang="zh-CN" altLang="ja-JP" sz="16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1999" name="图片 3" descr="20160822_1417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27" y="6367"/>
              <a:ext cx="6240" cy="40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ldLvl="0" animBg="1"/>
      <p:bldP spid="4096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033" name="Group 25"/>
          <p:cNvGrpSpPr/>
          <p:nvPr/>
        </p:nvGrpSpPr>
        <p:grpSpPr>
          <a:xfrm>
            <a:off x="4864100" y="1085850"/>
            <a:ext cx="4070350" cy="4070350"/>
            <a:chOff x="3456" y="904"/>
            <a:chExt cx="2767" cy="2626"/>
          </a:xfrm>
        </p:grpSpPr>
        <p:pic>
          <p:nvPicPr>
            <p:cNvPr id="44034" name="Picture 12" descr="QQ截图201404291702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3763" y="1070"/>
              <a:ext cx="2132" cy="2767"/>
            </a:xfrm>
            <a:prstGeom prst="rect">
              <a:avLst/>
            </a:prstGeom>
            <a:solidFill>
              <a:srgbClr val="33CC33"/>
            </a:solidFill>
            <a:ln w="9525">
              <a:noFill/>
            </a:ln>
          </p:spPr>
        </p:pic>
        <p:sp>
          <p:nvSpPr>
            <p:cNvPr id="44035" name="Text Box 14"/>
            <p:cNvSpPr txBox="1"/>
            <p:nvPr/>
          </p:nvSpPr>
          <p:spPr>
            <a:xfrm>
              <a:off x="3838" y="904"/>
              <a:ext cx="1646" cy="246"/>
            </a:xfrm>
            <a:prstGeom prst="rect">
              <a:avLst/>
            </a:prstGeom>
            <a:solidFill>
              <a:srgbClr val="33CC33"/>
            </a:solidFill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ja-JP" altLang="zh-CN" sz="19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日常</a:t>
              </a:r>
              <a:r>
                <a:rPr lang="zh-CN" altLang="ja-JP" sz="19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点检</a:t>
              </a:r>
              <a:r>
                <a:rPr lang="ja-JP" altLang="zh-CN" sz="19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表</a:t>
              </a:r>
              <a:endParaRPr lang="ja-JP" altLang="zh-CN" sz="1900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117475" y="174625"/>
            <a:ext cx="9026525" cy="806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6649" tIns="43324" rIns="86649" bIns="43324" anchor="ctr"/>
          <a:p>
            <a:pPr lvl="0" indent="0" defTabSz="802005" fontAlgn="base"/>
            <a:r>
              <a:rPr lang="zh-CN" altLang="en-US" sz="32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治具管理</a:t>
            </a:r>
            <a:r>
              <a:rPr lang="en-US" altLang="zh-CN" sz="32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</a:t>
            </a:r>
            <a:endParaRPr lang="en-US" altLang="zh-CN" sz="3200" strike="noStrike" noProof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4037" name="Group 26"/>
          <p:cNvGrpSpPr/>
          <p:nvPr/>
        </p:nvGrpSpPr>
        <p:grpSpPr>
          <a:xfrm>
            <a:off x="268288" y="1166813"/>
            <a:ext cx="4202112" cy="3789362"/>
            <a:chOff x="255" y="951"/>
            <a:chExt cx="2857" cy="2444"/>
          </a:xfrm>
        </p:grpSpPr>
        <p:pic>
          <p:nvPicPr>
            <p:cNvPr id="44038" name="Picture 11" descr="QQ截图201404291703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604" y="887"/>
              <a:ext cx="2138" cy="2857"/>
            </a:xfrm>
            <a:prstGeom prst="rect">
              <a:avLst/>
            </a:prstGeom>
            <a:solidFill>
              <a:srgbClr val="33CC33"/>
            </a:solidFill>
            <a:ln w="9525">
              <a:noFill/>
            </a:ln>
          </p:spPr>
        </p:pic>
        <p:sp>
          <p:nvSpPr>
            <p:cNvPr id="44039" name="Text Box 13"/>
            <p:cNvSpPr txBox="1"/>
            <p:nvPr/>
          </p:nvSpPr>
          <p:spPr>
            <a:xfrm>
              <a:off x="454" y="951"/>
              <a:ext cx="2468" cy="246"/>
            </a:xfrm>
            <a:prstGeom prst="rect">
              <a:avLst/>
            </a:prstGeom>
            <a:solidFill>
              <a:srgbClr val="33CC33"/>
            </a:solidFill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ja-JP" altLang="zh-CN" sz="19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管理</a:t>
              </a:r>
              <a:r>
                <a:rPr lang="zh-CN" altLang="ja-JP" sz="19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台账</a:t>
              </a:r>
              <a:endParaRPr lang="zh-CN" altLang="ja-JP" sz="1900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Picture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4410075"/>
            <a:ext cx="2522538" cy="194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8" name="Picture 5" descr="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675" y="2616200"/>
            <a:ext cx="3503613" cy="321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Text Box 3"/>
          <p:cNvSpPr txBox="1"/>
          <p:nvPr/>
        </p:nvSpPr>
        <p:spPr>
          <a:xfrm>
            <a:off x="614363" y="1268413"/>
            <a:ext cx="2541587" cy="395287"/>
          </a:xfrm>
          <a:prstGeom prst="rect">
            <a:avLst/>
          </a:prstGeom>
          <a:noFill/>
          <a:ln w="9525">
            <a:noFill/>
          </a:ln>
        </p:spPr>
        <p:txBody>
          <a:bodyPr wrap="square" lIns="91432" tIns="45715" rIns="91432" bIns="45715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ja-JP" sz="2000" dirty="0">
                <a:latin typeface="Arial" panose="020B0604020202020204" pitchFamily="34" charset="0"/>
                <a:ea typeface="宋体" panose="02010600030101010101" pitchFamily="2" charset="-122"/>
              </a:rPr>
              <a:t>光剂自动加药机</a:t>
            </a:r>
            <a:endParaRPr lang="zh-CN" altLang="ja-JP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0" name="Text Box 4"/>
          <p:cNvSpPr txBox="1"/>
          <p:nvPr/>
        </p:nvSpPr>
        <p:spPr>
          <a:xfrm>
            <a:off x="4970463" y="1951038"/>
            <a:ext cx="3600450" cy="395287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ja-JP" sz="2000" dirty="0">
                <a:latin typeface="MS PGothic" panose="020B0600070205080204" pitchFamily="34" charset="-128"/>
                <a:ea typeface="MS PGothic" panose="020B0600070205080204" pitchFamily="34" charset="-128"/>
              </a:rPr>
              <a:t>PH</a:t>
            </a:r>
            <a:r>
              <a:rPr lang="zh-CN" altLang="en-US" sz="2000" dirty="0">
                <a:latin typeface="MS PGothic" panose="020B0600070205080204" pitchFamily="34" charset="-128"/>
                <a:ea typeface="宋体" panose="02010600030101010101" pitchFamily="2" charset="-122"/>
              </a:rPr>
              <a:t>自动控制仪</a:t>
            </a:r>
            <a:endParaRPr lang="zh-CN" altLang="en-US" sz="2000" dirty="0">
              <a:latin typeface="MS PGothic" panose="020B0600070205080204" pitchFamily="34" charset="-128"/>
              <a:ea typeface="宋体" panose="02010600030101010101" pitchFamily="2" charset="-122"/>
            </a:endParaRPr>
          </a:p>
        </p:txBody>
      </p:sp>
      <p:sp>
        <p:nvSpPr>
          <p:cNvPr id="45061" name="矩形 7"/>
          <p:cNvSpPr/>
          <p:nvPr/>
        </p:nvSpPr>
        <p:spPr>
          <a:xfrm>
            <a:off x="496888" y="1055688"/>
            <a:ext cx="2874962" cy="5413375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79200" tIns="39600" rIns="79200" bIns="39600" anchor="t">
            <a:spAutoFit/>
          </a:bodyPr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45062" name="矩形 8"/>
          <p:cNvSpPr/>
          <p:nvPr/>
        </p:nvSpPr>
        <p:spPr>
          <a:xfrm>
            <a:off x="4914900" y="1781175"/>
            <a:ext cx="3711575" cy="413385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79200" tIns="39600" rIns="79200" bIns="39600" anchor="t">
            <a:spAutoFit/>
          </a:bodyPr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pic>
        <p:nvPicPr>
          <p:cNvPr id="45063" name="图片 1" descr="N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8" y="1781175"/>
            <a:ext cx="2522537" cy="23542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表格 2"/>
          <p:cNvGraphicFramePr/>
          <p:nvPr/>
        </p:nvGraphicFramePr>
        <p:xfrm>
          <a:off x="3371850" y="2081213"/>
          <a:ext cx="647700" cy="1914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065"/>
              </a:tblGrid>
              <a:tr h="191516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NiP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endParaRPr lang="zh-CN" altLang="en-US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/>
        </p:nvGraphicFramePr>
        <p:xfrm>
          <a:off x="3371850" y="4552950"/>
          <a:ext cx="647700" cy="1914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700"/>
              </a:tblGrid>
              <a:tr h="191516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Zn 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zh-CN" altLang="en-US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、</a:t>
                      </a:r>
                      <a:endParaRPr lang="zh-CN" altLang="en-US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altLang="zh-CN" sz="2000" b="0" u="non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ZnNi</a:t>
                      </a:r>
                      <a:endParaRPr lang="en-US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endParaRPr lang="ja-JP" altLang="zh-CN" sz="2000" b="0" u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Grp="1" noChangeArrowheads="1"/>
          </p:cNvSpPr>
          <p:nvPr/>
        </p:nvSpPr>
        <p:spPr>
          <a:xfrm>
            <a:off x="179388" y="188913"/>
            <a:ext cx="7383463" cy="719138"/>
          </a:xfrm>
          <a:prstGeom prst="rect">
            <a:avLst/>
          </a:prstGeom>
        </p:spPr>
        <p:txBody>
          <a:bodyPr lIns="91432" tIns="45715" rIns="91432" bIns="45715" anchor="ctr"/>
          <a:p>
            <a:pPr lvl="0" indent="0" fontAlgn="base"/>
            <a:r>
              <a:rPr lang="zh-CN" altLang="ja-JP" sz="32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药剂补加</a:t>
            </a:r>
            <a:endParaRPr lang="zh-CN" altLang="ja-JP" sz="3200" strike="noStrike" noProof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28600" y="292100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p>
            <a:pPr lvl="0" indent="0" defTabSz="802005" fontAlgn="base">
              <a:lnSpc>
                <a:spcPts val="2500"/>
              </a:lnSpc>
            </a:pPr>
            <a:r>
              <a:rPr lang="ja-JP" altLang="en-US" sz="32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成分分析</a:t>
            </a:r>
            <a:r>
              <a:rPr lang="en-US" altLang="zh-CN" sz="32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</a:t>
            </a:r>
            <a:endParaRPr lang="en-US" altLang="zh-CN" sz="3200" strike="noStrike" noProof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082" name="Text Box 3"/>
          <p:cNvSpPr txBox="1"/>
          <p:nvPr/>
        </p:nvSpPr>
        <p:spPr>
          <a:xfrm>
            <a:off x="4037013" y="1689100"/>
            <a:ext cx="3981450" cy="455613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p>
            <a:pPr lvl="0" indent="0" algn="ctr" eaLnBrk="0" hangingPunct="0">
              <a:spcBef>
                <a:spcPct val="50000"/>
              </a:spcBef>
            </a:pPr>
            <a:r>
              <a:rPr lang="zh-CN" altLang="ja-JP" dirty="0">
                <a:latin typeface="Arial" panose="020B0604020202020204" pitchFamily="34" charset="0"/>
                <a:ea typeface="宋体" panose="02010600030101010101" pitchFamily="2" charset="-122"/>
              </a:rPr>
              <a:t>浓度管理</a:t>
            </a:r>
            <a:r>
              <a:rPr lang="ja-JP" altLang="zh-CN" dirty="0">
                <a:latin typeface="Arial" panose="020B0604020202020204" pitchFamily="34" charset="0"/>
                <a:ea typeface="宋体" panose="02010600030101010101" pitchFamily="2" charset="-122"/>
              </a:rPr>
              <a:t>（滴定法）</a:t>
            </a:r>
            <a:endParaRPr lang="ja-JP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6083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3" y="1520825"/>
            <a:ext cx="2722562" cy="4840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矩形 9"/>
          <p:cNvSpPr/>
          <p:nvPr/>
        </p:nvSpPr>
        <p:spPr>
          <a:xfrm>
            <a:off x="228600" y="1268413"/>
            <a:ext cx="8591550" cy="520065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pic>
        <p:nvPicPr>
          <p:cNvPr id="4608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100" y="2338388"/>
            <a:ext cx="5097463" cy="3892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77800" y="347663"/>
            <a:ext cx="7777163" cy="719138"/>
          </a:xfrm>
          <a:prstGeom prst="rect">
            <a:avLst/>
          </a:prstGeom>
        </p:spPr>
        <p:txBody>
          <a:bodyPr lIns="91432" tIns="71755" rIns="91432" bIns="36195" anchor="ctr"/>
          <a:p>
            <a:pPr lvl="0" indent="0" defTabSz="802005" fontAlgn="base">
              <a:lnSpc>
                <a:spcPts val="2500"/>
              </a:lnSpc>
            </a:pPr>
            <a:r>
              <a:rPr lang="ja-JP" altLang="zh-CN" sz="32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工程管理</a:t>
            </a:r>
            <a:r>
              <a:rPr lang="zh-CN" altLang="ja-JP" sz="32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</a:t>
            </a:r>
            <a:r>
              <a:rPr lang="en-US" altLang="zh-CN" sz="32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</a:t>
            </a:r>
            <a:endParaRPr lang="en-US" altLang="zh-CN" sz="3200" strike="noStrike" noProof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130" name="矩形 7"/>
          <p:cNvSpPr/>
          <p:nvPr/>
        </p:nvSpPr>
        <p:spPr>
          <a:xfrm>
            <a:off x="409575" y="4422775"/>
            <a:ext cx="3563938" cy="2212975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48131" name="矩形 7"/>
          <p:cNvSpPr/>
          <p:nvPr/>
        </p:nvSpPr>
        <p:spPr>
          <a:xfrm>
            <a:off x="5348288" y="4421188"/>
            <a:ext cx="3452812" cy="2212975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48132" name="Text Box 3"/>
          <p:cNvSpPr txBox="1"/>
          <p:nvPr/>
        </p:nvSpPr>
        <p:spPr>
          <a:xfrm>
            <a:off x="5210175" y="4406900"/>
            <a:ext cx="3741738" cy="36512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p>
            <a:pPr lvl="0" indent="0" algn="ctr" eaLnBrk="0" hangingPunct="0">
              <a:spcBef>
                <a:spcPct val="50000"/>
              </a:spcBef>
            </a:pPr>
            <a:r>
              <a:rPr lang="zh-CN" altLang="ja-JP" sz="1800" dirty="0">
                <a:latin typeface="MS PGothic" panose="020B0600070205080204" pitchFamily="34" charset="-128"/>
                <a:ea typeface="宋体" panose="02010600030101010101" pitchFamily="2" charset="-122"/>
              </a:rPr>
              <a:t>附着力测试</a:t>
            </a:r>
            <a:endParaRPr lang="zh-CN" altLang="ja-JP" sz="1800" dirty="0">
              <a:latin typeface="MS PGothic" panose="020B0600070205080204" pitchFamily="34" charset="-128"/>
              <a:ea typeface="宋体" panose="02010600030101010101" pitchFamily="2" charset="-122"/>
            </a:endParaRPr>
          </a:p>
        </p:txBody>
      </p:sp>
      <p:sp>
        <p:nvSpPr>
          <p:cNvPr id="48133" name="Text Box 3"/>
          <p:cNvSpPr txBox="1"/>
          <p:nvPr/>
        </p:nvSpPr>
        <p:spPr>
          <a:xfrm>
            <a:off x="500063" y="4422775"/>
            <a:ext cx="3582987" cy="36512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p>
            <a:pPr lvl="0" indent="0" algn="ctr" eaLnBrk="0" hangingPunct="0">
              <a:spcBef>
                <a:spcPct val="50000"/>
              </a:spcBef>
            </a:pPr>
            <a:r>
              <a:rPr lang="zh-CN" altLang="en-US" sz="1800" dirty="0">
                <a:latin typeface="MS PGothic" panose="020B0600070205080204" pitchFamily="34" charset="-128"/>
                <a:ea typeface="宋体" panose="02010600030101010101" pitchFamily="2" charset="-122"/>
              </a:rPr>
              <a:t>盐雾测试</a:t>
            </a:r>
            <a:endParaRPr lang="zh-CN" altLang="en-US" sz="1800" dirty="0">
              <a:latin typeface="MS PGothic" panose="020B0600070205080204" pitchFamily="34" charset="-128"/>
              <a:ea typeface="宋体" panose="02010600030101010101" pitchFamily="2" charset="-122"/>
            </a:endParaRPr>
          </a:p>
        </p:txBody>
      </p:sp>
      <p:pic>
        <p:nvPicPr>
          <p:cNvPr id="481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4338" y="4756150"/>
            <a:ext cx="3201987" cy="182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4822825"/>
            <a:ext cx="3384550" cy="181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6" name="矩形 7"/>
          <p:cNvSpPr/>
          <p:nvPr/>
        </p:nvSpPr>
        <p:spPr>
          <a:xfrm>
            <a:off x="5072063" y="1196975"/>
            <a:ext cx="3625850" cy="3067050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48137" name="Text Box 3"/>
          <p:cNvSpPr txBox="1"/>
          <p:nvPr/>
        </p:nvSpPr>
        <p:spPr>
          <a:xfrm>
            <a:off x="4879975" y="1254125"/>
            <a:ext cx="3921125" cy="334963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p>
            <a:pPr lvl="0" indent="0" algn="ctr" eaLnBrk="0" hangingPunct="0">
              <a:lnSpc>
                <a:spcPts val="1665"/>
              </a:lnSpc>
            </a:pPr>
            <a:r>
              <a:rPr lang="zh-CN" altLang="ja-JP" sz="1800" dirty="0">
                <a:latin typeface="MS PGothic" panose="020B0600070205080204" pitchFamily="34" charset="-128"/>
                <a:ea typeface="宋体" panose="02010600030101010101" pitchFamily="2" charset="-122"/>
              </a:rPr>
              <a:t>温度分布测试</a:t>
            </a:r>
            <a:endParaRPr lang="zh-CN" altLang="ja-JP" sz="1800" dirty="0">
              <a:latin typeface="MS PGothic" panose="020B0600070205080204" pitchFamily="34" charset="-128"/>
              <a:ea typeface="宋体" panose="02010600030101010101" pitchFamily="2" charset="-122"/>
            </a:endParaRPr>
          </a:p>
        </p:txBody>
      </p:sp>
      <p:sp>
        <p:nvSpPr>
          <p:cNvPr id="48138" name="矩形 7"/>
          <p:cNvSpPr/>
          <p:nvPr/>
        </p:nvSpPr>
        <p:spPr>
          <a:xfrm>
            <a:off x="350838" y="1196975"/>
            <a:ext cx="2052637" cy="3065463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48139" name="矩形 7"/>
          <p:cNvSpPr/>
          <p:nvPr/>
        </p:nvSpPr>
        <p:spPr>
          <a:xfrm>
            <a:off x="2693988" y="1196975"/>
            <a:ext cx="2184400" cy="3065463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  <a:p>
            <a:pPr lvl="0" indent="0" defTabSz="800100" eaLnBrk="0" hangingPunct="0"/>
            <a:endParaRPr lang="zh-CN" altLang="en-US" sz="1400" b="0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41996" name="Text Box 3"/>
          <p:cNvSpPr txBox="1"/>
          <p:nvPr/>
        </p:nvSpPr>
        <p:spPr>
          <a:xfrm>
            <a:off x="350838" y="1254125"/>
            <a:ext cx="2052638" cy="336550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ts val="168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ja-JP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S PGothic" panose="020B0600070205080204" pitchFamily="34" charset="-128"/>
                <a:ea typeface="宋体" panose="02010600030101010101" pitchFamily="2" charset="-122"/>
                <a:cs typeface="+mn-ea"/>
              </a:rPr>
              <a:t>过程参数记录</a:t>
            </a:r>
            <a:endParaRPr kumimoji="0" lang="zh-CN" altLang="ja-JP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cs typeface="+mn-ea"/>
            </a:endParaRPr>
          </a:p>
        </p:txBody>
      </p:sp>
      <p:sp>
        <p:nvSpPr>
          <p:cNvPr id="41997" name="Text Box 3"/>
          <p:cNvSpPr txBox="1"/>
          <p:nvPr/>
        </p:nvSpPr>
        <p:spPr>
          <a:xfrm>
            <a:off x="2676525" y="1252538"/>
            <a:ext cx="2395538" cy="336550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ts val="176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ja-JP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S PGothic" panose="020B0600070205080204" pitchFamily="34" charset="-128"/>
                <a:ea typeface="宋体" panose="02010600030101010101" pitchFamily="2" charset="-122"/>
                <a:cs typeface="+mn-ea"/>
              </a:rPr>
              <a:t>制程巡检记录</a:t>
            </a:r>
            <a:endParaRPr kumimoji="0" lang="zh-CN" altLang="ja-JP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cs typeface="+mn-ea"/>
            </a:endParaRPr>
          </a:p>
        </p:txBody>
      </p:sp>
      <p:pic>
        <p:nvPicPr>
          <p:cNvPr id="48142" name="图片 1" descr="san"/>
          <p:cNvPicPr>
            <a:picLocks noChangeAspect="1"/>
          </p:cNvPicPr>
          <p:nvPr/>
        </p:nvPicPr>
        <p:blipFill>
          <a:blip r:embed="rId3"/>
          <a:srcRect r="-1819"/>
          <a:stretch>
            <a:fillRect/>
          </a:stretch>
        </p:blipFill>
        <p:spPr>
          <a:xfrm>
            <a:off x="449263" y="1590675"/>
            <a:ext cx="1878012" cy="265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7975" y="1600200"/>
            <a:ext cx="1876425" cy="254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4" name="Picture 7" descr="QQ截图201512071913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7000" y="1749425"/>
            <a:ext cx="3416300" cy="2498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前凸带形 2"/>
          <p:cNvSpPr/>
          <p:nvPr/>
        </p:nvSpPr>
        <p:spPr>
          <a:xfrm>
            <a:off x="803275" y="3848100"/>
            <a:ext cx="1169988" cy="358775"/>
          </a:xfrm>
          <a:prstGeom prst="ribbon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>
            <a:spAutoFit/>
          </a:bodyPr>
          <a:lstStyle/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Next LT Regular" pitchFamily="34" charset="0"/>
                <a:ea typeface="MS PGothic" panose="020B0600070205080204" pitchFamily="34" charset="-128"/>
                <a:cs typeface="+mn-ea"/>
                <a:sym typeface="+mn-ea"/>
              </a:rPr>
              <a:t>3h</a:t>
            </a:r>
            <a:endParaRPr kumimoji="0" lang="en-US" altLang="en-US" sz="1400" b="0" i="0" u="none" strike="noStrike" kern="1200" cap="none" spc="0" normalizeH="0" baseline="0" noProof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utigerNext LT Regular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前凸带形 3"/>
          <p:cNvSpPr/>
          <p:nvPr/>
        </p:nvSpPr>
        <p:spPr>
          <a:xfrm>
            <a:off x="3114675" y="3790950"/>
            <a:ext cx="1381125" cy="350838"/>
          </a:xfrm>
          <a:prstGeom prst="ribbon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>
            <a:spAutoFit/>
          </a:bodyPr>
          <a:p>
            <a:pPr lvl="0" algn="ctr" defTabSz="800100" eaLnBrk="1" fontAlgn="base" hangingPunct="1"/>
            <a:r>
              <a:rPr lang="zh-CN" altLang="en-US" sz="1400" strike="noStrike" noProof="1" dirty="0">
                <a:latin typeface="FrutigerNext LT Regular"/>
                <a:ea typeface="宋体" panose="02010600030101010101" pitchFamily="2" charset="-122"/>
                <a:cs typeface="+mn-ea"/>
                <a:sym typeface="+mn-ea"/>
              </a:rPr>
              <a:t>每天</a:t>
            </a:r>
            <a:endParaRPr lang="zh-CN" altLang="en-US" sz="1400" strike="noStrike" noProof="1" dirty="0">
              <a:latin typeface="FrutigerNext LT Regular"/>
              <a:sym typeface="+mn-ea"/>
            </a:endParaRPr>
          </a:p>
        </p:txBody>
      </p:sp>
      <p:sp>
        <p:nvSpPr>
          <p:cNvPr id="5" name="前凸带形 4"/>
          <p:cNvSpPr/>
          <p:nvPr/>
        </p:nvSpPr>
        <p:spPr>
          <a:xfrm>
            <a:off x="6138863" y="3905250"/>
            <a:ext cx="2400300" cy="350838"/>
          </a:xfrm>
          <a:prstGeom prst="ribbon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>
            <a:spAutoFit/>
          </a:bodyPr>
          <a:p>
            <a:pPr lvl="0" algn="ctr" defTabSz="800100" eaLnBrk="1" fontAlgn="base" hangingPunct="1"/>
            <a:r>
              <a:rPr lang="zh-CN" altLang="en-US" sz="1400" strike="noStrike" noProof="1" dirty="0">
                <a:latin typeface="FrutigerNext LT Regular"/>
                <a:ea typeface="宋体" panose="02010600030101010101" pitchFamily="2" charset="-122"/>
                <a:cs typeface="+mn-ea"/>
                <a:sym typeface="+mn-ea"/>
              </a:rPr>
              <a:t>每月</a:t>
            </a:r>
            <a:endParaRPr lang="zh-CN" altLang="en-US" sz="1400" strike="noStrike" noProof="1" dirty="0">
              <a:latin typeface="FrutigerNext LT Regular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0338" y="315913"/>
            <a:ext cx="7488238" cy="719138"/>
          </a:xfrm>
          <a:prstGeom prst="rect">
            <a:avLst/>
          </a:prstGeom>
        </p:spPr>
        <p:txBody>
          <a:bodyPr lIns="91432" tIns="45715" rIns="91432" bIns="45715" anchor="ctr"/>
          <a:p>
            <a:pPr marL="0" lvl="0" indent="0" defTabSz="802005" eaLnBrk="1" fontAlgn="base" latinLnBrk="0" hangingPunct="1">
              <a:lnSpc>
                <a:spcPts val="2500"/>
              </a:lnSpc>
              <a:buNone/>
            </a:pPr>
            <a:r>
              <a:rPr lang="zh-CN" altLang="ja-JP" u="none" strike="noStrike" baseline="0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品质管理</a:t>
            </a:r>
            <a:endParaRPr lang="zh-CN" altLang="ja-JP" u="none" strike="noStrike" baseline="0" noProof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0178" name="Picture 5" descr="QQ截图201405021421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6263" y="3284538"/>
            <a:ext cx="2270125" cy="3287712"/>
          </a:xfrm>
          <a:prstGeom prst="rect">
            <a:avLst/>
          </a:prstGeom>
          <a:noFill/>
          <a:ln w="222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0179" name="Rectangle 6"/>
          <p:cNvSpPr/>
          <p:nvPr/>
        </p:nvSpPr>
        <p:spPr>
          <a:xfrm>
            <a:off x="217488" y="1033463"/>
            <a:ext cx="2130425" cy="333375"/>
          </a:xfrm>
          <a:prstGeom prst="rect">
            <a:avLst/>
          </a:prstGeom>
          <a:noFill/>
          <a:ln w="9525">
            <a:noFill/>
          </a:ln>
        </p:spPr>
        <p:txBody>
          <a:bodyPr wrap="square" lIns="91432" tIns="45715" rIns="91432" bIns="45715" anchor="t">
            <a:spAutoFit/>
          </a:bodyPr>
          <a:p>
            <a:pPr marL="335280" lvl="0" indent="-335280" algn="ctr" defTabSz="894080"/>
            <a:r>
              <a:rPr lang="zh-CN" altLang="ja-JP" sz="1600" dirty="0">
                <a:latin typeface="微软雅黑 Light" pitchFamily="34" charset="-122"/>
                <a:ea typeface="微软雅黑 Light" pitchFamily="34" charset="-122"/>
              </a:rPr>
              <a:t>外观缺陷统计</a:t>
            </a:r>
            <a:endParaRPr lang="zh-CN" altLang="ja-JP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180" name="Rectangle 6"/>
          <p:cNvSpPr/>
          <p:nvPr/>
        </p:nvSpPr>
        <p:spPr>
          <a:xfrm>
            <a:off x="3249613" y="1033463"/>
            <a:ext cx="2076450" cy="33337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p>
            <a:pPr marL="335280" lvl="0" indent="-335280" algn="ctr" defTabSz="894080"/>
            <a:r>
              <a:rPr lang="zh-CN" altLang="en-US" sz="1600" dirty="0">
                <a:latin typeface="微软雅黑 Light" pitchFamily="34" charset="-122"/>
                <a:ea typeface="微软雅黑 Light" pitchFamily="34" charset="-122"/>
              </a:rPr>
              <a:t>膜厚</a:t>
            </a:r>
            <a:r>
              <a:rPr lang="en-US" altLang="zh-CN" sz="1600" dirty="0">
                <a:latin typeface="微软雅黑 Light" pitchFamily="34" charset="-122"/>
                <a:ea typeface="微软雅黑 Light" pitchFamily="34" charset="-122"/>
              </a:rPr>
              <a:t>X-R</a:t>
            </a:r>
            <a:r>
              <a:rPr lang="ja-JP" altLang="zh-CN" sz="1600" dirty="0">
                <a:latin typeface="微软雅黑 Light" pitchFamily="34" charset="-122"/>
                <a:ea typeface="微软雅黑 Light" pitchFamily="34" charset="-122"/>
              </a:rPr>
              <a:t>管理図</a:t>
            </a:r>
            <a:endParaRPr lang="ja-JP" altLang="zh-CN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181" name="Rectangle 6"/>
          <p:cNvSpPr/>
          <p:nvPr/>
        </p:nvSpPr>
        <p:spPr>
          <a:xfrm>
            <a:off x="6619875" y="1035050"/>
            <a:ext cx="2076450" cy="33337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p>
            <a:pPr marL="335280" lvl="0" indent="-335280" algn="ctr" defTabSz="894080"/>
            <a:r>
              <a:rPr lang="zh-CN" altLang="ja-JP" sz="1600" dirty="0">
                <a:latin typeface="微软雅黑 Light" pitchFamily="34" charset="-122"/>
                <a:ea typeface="微软雅黑 Light" pitchFamily="34" charset="-122"/>
              </a:rPr>
              <a:t>过往不良</a:t>
            </a:r>
            <a:endParaRPr lang="zh-CN" altLang="ja-JP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182" name="Rectangle 6"/>
          <p:cNvSpPr/>
          <p:nvPr/>
        </p:nvSpPr>
        <p:spPr>
          <a:xfrm>
            <a:off x="6003925" y="2789238"/>
            <a:ext cx="2894013" cy="333375"/>
          </a:xfrm>
          <a:prstGeom prst="rect">
            <a:avLst/>
          </a:prstGeom>
          <a:noFill/>
          <a:ln w="9525">
            <a:noFill/>
          </a:ln>
        </p:spPr>
        <p:txBody>
          <a:bodyPr wrap="square" lIns="91432" tIns="45715" rIns="91432" bIns="45715" anchor="t">
            <a:spAutoFit/>
          </a:bodyPr>
          <a:p>
            <a:pPr marL="335280" lvl="0" indent="-335280" algn="ctr" defTabSz="894080"/>
            <a:r>
              <a:rPr lang="zh-CN" altLang="en-US" sz="1600" dirty="0"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en-US" altLang="zh-CN" sz="1600" dirty="0">
                <a:latin typeface="微软雅黑 Light" pitchFamily="34" charset="-122"/>
                <a:ea typeface="微软雅黑 Light" pitchFamily="34" charset="-122"/>
              </a:rPr>
              <a:t>(PFMEA)</a:t>
            </a:r>
            <a:endParaRPr lang="zh-CN" altLang="en-US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183" name="Rectangle 6"/>
          <p:cNvSpPr/>
          <p:nvPr/>
        </p:nvSpPr>
        <p:spPr>
          <a:xfrm>
            <a:off x="3228975" y="2946400"/>
            <a:ext cx="2076450" cy="33337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p>
            <a:pPr marL="335280" lvl="0" indent="-335280" algn="ctr" defTabSz="894080"/>
            <a:r>
              <a:rPr lang="zh-CN" altLang="ja-JP" sz="1600" dirty="0">
                <a:latin typeface="微软雅黑 Light" pitchFamily="34" charset="-122"/>
                <a:ea typeface="微软雅黑 Light" pitchFamily="34" charset="-122"/>
              </a:rPr>
              <a:t>客诉处理流程</a:t>
            </a:r>
            <a:endParaRPr lang="zh-CN" altLang="ja-JP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184" name="Rectangle 6"/>
          <p:cNvSpPr/>
          <p:nvPr/>
        </p:nvSpPr>
        <p:spPr>
          <a:xfrm>
            <a:off x="125413" y="2946400"/>
            <a:ext cx="2076450" cy="33337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p>
            <a:pPr marL="335280" lvl="0" indent="-335280" algn="ctr" defTabSz="894080"/>
            <a:r>
              <a:rPr lang="zh-CN" altLang="ja-JP" sz="1600" dirty="0">
                <a:latin typeface="微软雅黑 Light" pitchFamily="34" charset="-122"/>
                <a:ea typeface="微软雅黑 Light" pitchFamily="34" charset="-122"/>
              </a:rPr>
              <a:t>异常管理</a:t>
            </a:r>
            <a:endParaRPr lang="zh-CN" altLang="ja-JP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185" name="Rectangle 6"/>
          <p:cNvSpPr/>
          <p:nvPr/>
        </p:nvSpPr>
        <p:spPr>
          <a:xfrm>
            <a:off x="160338" y="4703763"/>
            <a:ext cx="2078037" cy="33337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p>
            <a:pPr marL="335280" lvl="0" indent="-335280" algn="ctr" defTabSz="894080"/>
            <a:r>
              <a:rPr lang="zh-CN" altLang="ja-JP" sz="1600" dirty="0">
                <a:latin typeface="微软雅黑 Light" pitchFamily="34" charset="-122"/>
                <a:ea typeface="微软雅黑 Light" pitchFamily="34" charset="-122"/>
              </a:rPr>
              <a:t>五原则法应用</a:t>
            </a:r>
            <a:endParaRPr lang="zh-CN" altLang="ja-JP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186" name="Rectangle 6"/>
          <p:cNvSpPr/>
          <p:nvPr/>
        </p:nvSpPr>
        <p:spPr>
          <a:xfrm>
            <a:off x="6286500" y="4760913"/>
            <a:ext cx="2409825" cy="33337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p>
            <a:pPr marL="335280" lvl="0" indent="-335280" algn="ctr" defTabSz="894080"/>
            <a:r>
              <a:rPr lang="zh-CN" altLang="ja-JP" sz="1600" dirty="0">
                <a:latin typeface="微软雅黑 Light" pitchFamily="34" charset="-122"/>
                <a:ea typeface="微软雅黑 Light" pitchFamily="34" charset="-122"/>
              </a:rPr>
              <a:t>控制计划</a:t>
            </a:r>
            <a:endParaRPr lang="zh-CN" altLang="ja-JP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50187" name="组合 2"/>
          <p:cNvGrpSpPr/>
          <p:nvPr/>
        </p:nvGrpSpPr>
        <p:grpSpPr>
          <a:xfrm>
            <a:off x="6156325" y="3068638"/>
            <a:ext cx="2808288" cy="1512887"/>
            <a:chOff x="9695" y="4833"/>
            <a:chExt cx="4422" cy="2382"/>
          </a:xfrm>
        </p:grpSpPr>
        <p:pic>
          <p:nvPicPr>
            <p:cNvPr id="50188" name="Picture 5" descr="QQ截图201401250926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10" y="4925"/>
              <a:ext cx="4202" cy="20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9" name="矩形 1"/>
            <p:cNvSpPr/>
            <p:nvPr/>
          </p:nvSpPr>
          <p:spPr>
            <a:xfrm>
              <a:off x="9695" y="4833"/>
              <a:ext cx="4422" cy="2382"/>
            </a:xfrm>
            <a:prstGeom prst="rect">
              <a:avLst/>
            </a:prstGeom>
            <a:noFill/>
            <a:ln w="25400" cap="flat" cmpd="sng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79200" tIns="39600" rIns="79200" bIns="39600" anchor="t">
              <a:spAutoFit/>
            </a:bodyPr>
            <a:p>
              <a:pPr lvl="0" indent="0"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</p:txBody>
        </p:sp>
      </p:grpSp>
      <p:grpSp>
        <p:nvGrpSpPr>
          <p:cNvPr id="50190" name="组合 4"/>
          <p:cNvGrpSpPr/>
          <p:nvPr/>
        </p:nvGrpSpPr>
        <p:grpSpPr>
          <a:xfrm>
            <a:off x="6083300" y="5084763"/>
            <a:ext cx="2881313" cy="1584325"/>
            <a:chOff x="9581" y="8008"/>
            <a:chExt cx="4536" cy="2494"/>
          </a:xfrm>
        </p:grpSpPr>
        <p:pic>
          <p:nvPicPr>
            <p:cNvPr id="50191" name="Picture 12" descr="QQ截图201401252216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87" y="8132"/>
              <a:ext cx="4120" cy="22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92" name="矩形 3"/>
            <p:cNvSpPr/>
            <p:nvPr/>
          </p:nvSpPr>
          <p:spPr>
            <a:xfrm>
              <a:off x="9581" y="8008"/>
              <a:ext cx="4536" cy="2495"/>
            </a:xfrm>
            <a:prstGeom prst="rect">
              <a:avLst/>
            </a:prstGeom>
            <a:noFill/>
            <a:ln w="22225" cap="flat" cmpd="sng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79200" tIns="39600" rIns="79200" bIns="39600" anchor="t">
              <a:spAutoFit/>
            </a:bodyPr>
            <a:p>
              <a:pPr lvl="0" indent="0"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</p:txBody>
        </p:sp>
      </p:grpSp>
      <p:grpSp>
        <p:nvGrpSpPr>
          <p:cNvPr id="50193" name="组合 7"/>
          <p:cNvGrpSpPr/>
          <p:nvPr/>
        </p:nvGrpSpPr>
        <p:grpSpPr>
          <a:xfrm>
            <a:off x="6732588" y="1341438"/>
            <a:ext cx="1871662" cy="1439862"/>
            <a:chOff x="10602" y="2112"/>
            <a:chExt cx="2948" cy="2268"/>
          </a:xfrm>
        </p:grpSpPr>
        <p:pic>
          <p:nvPicPr>
            <p:cNvPr id="50194" name="Picture 4" descr="IMG_04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15" y="2225"/>
              <a:ext cx="2690" cy="21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95" name="矩形 5"/>
            <p:cNvSpPr/>
            <p:nvPr/>
          </p:nvSpPr>
          <p:spPr>
            <a:xfrm>
              <a:off x="10602" y="2112"/>
              <a:ext cx="2948" cy="2268"/>
            </a:xfrm>
            <a:prstGeom prst="rect">
              <a:avLst/>
            </a:prstGeom>
            <a:noFill/>
            <a:ln w="25400" cap="flat" cmpd="sng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79200" tIns="39600" rIns="79200" bIns="39600" anchor="t">
              <a:spAutoFit/>
            </a:bodyPr>
            <a:p>
              <a:pPr lvl="0" indent="0"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</p:txBody>
        </p:sp>
      </p:grpSp>
      <p:grpSp>
        <p:nvGrpSpPr>
          <p:cNvPr id="50196" name="组合 9"/>
          <p:cNvGrpSpPr/>
          <p:nvPr/>
        </p:nvGrpSpPr>
        <p:grpSpPr>
          <a:xfrm>
            <a:off x="153988" y="5038725"/>
            <a:ext cx="2087562" cy="1584325"/>
            <a:chOff x="243" y="7935"/>
            <a:chExt cx="3288" cy="2494"/>
          </a:xfrm>
        </p:grpSpPr>
        <p:pic>
          <p:nvPicPr>
            <p:cNvPr id="50197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2" y="8007"/>
              <a:ext cx="3212" cy="23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98" name="矩形 8"/>
            <p:cNvSpPr/>
            <p:nvPr/>
          </p:nvSpPr>
          <p:spPr>
            <a:xfrm>
              <a:off x="243" y="7935"/>
              <a:ext cx="3288" cy="2495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79200" tIns="39600" rIns="79200" bIns="39600" anchor="t">
              <a:spAutoFit/>
            </a:bodyPr>
            <a:p>
              <a:pPr lvl="0" indent="0"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</p:txBody>
        </p:sp>
      </p:grpSp>
      <p:grpSp>
        <p:nvGrpSpPr>
          <p:cNvPr id="50199" name="组合 11"/>
          <p:cNvGrpSpPr/>
          <p:nvPr/>
        </p:nvGrpSpPr>
        <p:grpSpPr>
          <a:xfrm>
            <a:off x="3132138" y="1341438"/>
            <a:ext cx="2303462" cy="1511300"/>
            <a:chOff x="4932" y="2112"/>
            <a:chExt cx="3628" cy="2380"/>
          </a:xfrm>
        </p:grpSpPr>
        <p:pic>
          <p:nvPicPr>
            <p:cNvPr id="50200" name="Picture 1" descr="C:\Users\Chen\AppData\Roaming\Tencent\Users\100791008\QQ\WinTemp\RichOle\[%8S{Y_}1Q24RZ{`ZDWM5H0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20" y="2225"/>
              <a:ext cx="3462" cy="2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201" name="矩形 10"/>
            <p:cNvSpPr/>
            <p:nvPr/>
          </p:nvSpPr>
          <p:spPr>
            <a:xfrm>
              <a:off x="4932" y="2112"/>
              <a:ext cx="3629" cy="2381"/>
            </a:xfrm>
            <a:prstGeom prst="rect">
              <a:avLst/>
            </a:prstGeom>
            <a:noFill/>
            <a:ln w="19050" cap="flat" cmpd="sng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79200" tIns="39600" rIns="79200" bIns="39600" anchor="t">
              <a:spAutoFit/>
            </a:bodyPr>
            <a:p>
              <a:pPr lvl="0" indent="0"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</p:txBody>
        </p:sp>
      </p:grpSp>
      <p:sp>
        <p:nvSpPr>
          <p:cNvPr id="50202" name="云形标注 2"/>
          <p:cNvSpPr/>
          <p:nvPr/>
        </p:nvSpPr>
        <p:spPr>
          <a:xfrm>
            <a:off x="5148263" y="1003300"/>
            <a:ext cx="1573212" cy="852488"/>
          </a:xfrm>
          <a:prstGeom prst="cloudCallout">
            <a:avLst>
              <a:gd name="adj1" fmla="val -68532"/>
              <a:gd name="adj2" fmla="val 32463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ctr" anchorCtr="1"/>
          <a:p>
            <a:pPr lvl="0" indent="0" defTabSz="802005"/>
            <a:r>
              <a:rPr lang="en-US" altLang="ja-JP" sz="1400" dirty="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</a:rPr>
              <a:t>CPK</a:t>
            </a:r>
            <a:r>
              <a:rPr lang="ja-JP" altLang="en-US" sz="1400" dirty="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</a:rPr>
              <a:t>≧</a:t>
            </a:r>
            <a:r>
              <a:rPr lang="en-US" altLang="ja-JP" sz="1400" dirty="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</a:rPr>
              <a:t>1.33</a:t>
            </a:r>
            <a:endParaRPr lang="zh-CN" altLang="en-US" sz="1400" dirty="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50203" name="组合 13"/>
          <p:cNvGrpSpPr/>
          <p:nvPr/>
        </p:nvGrpSpPr>
        <p:grpSpPr>
          <a:xfrm>
            <a:off x="107950" y="3213100"/>
            <a:ext cx="2159000" cy="1512888"/>
            <a:chOff x="170" y="5060"/>
            <a:chExt cx="3400" cy="2382"/>
          </a:xfrm>
        </p:grpSpPr>
        <p:pic>
          <p:nvPicPr>
            <p:cNvPr id="50204" name="Picture 4" descr="QQ截图201405021510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2" y="5172"/>
              <a:ext cx="3100" cy="22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205" name="矩形 12"/>
            <p:cNvSpPr/>
            <p:nvPr/>
          </p:nvSpPr>
          <p:spPr>
            <a:xfrm>
              <a:off x="170" y="5060"/>
              <a:ext cx="3401" cy="2382"/>
            </a:xfrm>
            <a:prstGeom prst="rect">
              <a:avLst/>
            </a:prstGeom>
            <a:noFill/>
            <a:ln w="9525" cap="flat" cmpd="sng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79200" tIns="39600" rIns="79200" bIns="39600" anchor="t">
              <a:spAutoFit/>
            </a:bodyPr>
            <a:p>
              <a:pPr lvl="0" indent="0"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</p:txBody>
        </p:sp>
      </p:grpSp>
      <p:grpSp>
        <p:nvGrpSpPr>
          <p:cNvPr id="50206" name="组合 15"/>
          <p:cNvGrpSpPr/>
          <p:nvPr/>
        </p:nvGrpSpPr>
        <p:grpSpPr>
          <a:xfrm>
            <a:off x="107950" y="1341438"/>
            <a:ext cx="2232025" cy="1511300"/>
            <a:chOff x="170" y="2112"/>
            <a:chExt cx="3514" cy="2380"/>
          </a:xfrm>
        </p:grpSpPr>
        <p:pic>
          <p:nvPicPr>
            <p:cNvPr id="50207" name="Picture 6" descr="C:\Users\Chen\AppData\Roaming\Tencent\Users\100791008\QQ\WinTemp\RichOle\AL(KB678_MRYDR1AL1(7D)L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2" y="2225"/>
              <a:ext cx="3290" cy="21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208" name="矩形 14"/>
            <p:cNvSpPr/>
            <p:nvPr/>
          </p:nvSpPr>
          <p:spPr>
            <a:xfrm>
              <a:off x="170" y="2112"/>
              <a:ext cx="3515" cy="2381"/>
            </a:xfrm>
            <a:prstGeom prst="rect">
              <a:avLst/>
            </a:prstGeom>
            <a:noFill/>
            <a:ln w="22225" cap="flat" cmpd="sng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79200" tIns="39600" rIns="79200" bIns="39600" anchor="t">
              <a:spAutoFit/>
            </a:bodyPr>
            <a:p>
              <a:pPr lvl="0" indent="0"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9388" y="1125538"/>
          <a:ext cx="8712200" cy="547211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19387"/>
                <a:gridCol w="1136752"/>
                <a:gridCol w="2736473"/>
                <a:gridCol w="1655566"/>
                <a:gridCol w="2664023"/>
              </a:tblGrid>
              <a:tr h="503789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No.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设备名称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测试项目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图片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  <a:tr h="1584032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X-Ray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荧光测厚仪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镀层厚度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/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镀层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合金成分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/>
                      <a:r>
                        <a:rPr lang="en-US" altLang="ja-JP" sz="1600" b="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Zn‐Ni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／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Zn‐Fe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／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Ni‐P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菲希尔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德国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优特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美国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各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  <a:tr h="1800037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原子吸收光谱仪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镀液中的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金属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杂质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/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钝化液中的金属杂质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/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废水中的重金属杂质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岛津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（日本）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精科（上海）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各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  <a:tr h="1584253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盐雾试验箱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中性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盐雾试验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SST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工文（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广州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</a:tbl>
          </a:graphicData>
        </a:graphic>
      </p:graphicFrame>
      <p:sp>
        <p:nvSpPr>
          <p:cNvPr id="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品质评价用测试设备</a:t>
            </a:r>
            <a:endParaRPr kumimoji="0" lang="ja-JP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pic>
        <p:nvPicPr>
          <p:cNvPr id="5225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1700213"/>
            <a:ext cx="2519362" cy="141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59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663" y="3271838"/>
            <a:ext cx="2232025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60" name="Picture 10" descr="IMG_10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113" y="5084763"/>
            <a:ext cx="1890712" cy="141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经营理念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5724525" y="2424113"/>
            <a:ext cx="3025775" cy="3095625"/>
          </a:xfrm>
          <a:prstGeom prst="rect">
            <a:avLst/>
          </a:prstGeom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守法</a:t>
            </a:r>
            <a:endParaRPr kumimoji="0" lang="en-US" altLang="ja-JP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合规</a:t>
            </a:r>
            <a:endParaRPr kumimoji="0" lang="en-US" altLang="ja-JP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ja-JP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安全第一</a:t>
            </a:r>
            <a:endParaRPr kumimoji="0" lang="en-US" altLang="ja-JP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品质优先</a:t>
            </a:r>
            <a:endParaRPr kumimoji="0" lang="ja-JP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157913" y="1243013"/>
            <a:ext cx="2159000" cy="719138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工作方针</a:t>
            </a:r>
            <a:endParaRPr kumimoji="0" lang="ja-JP" alt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pic>
        <p:nvPicPr>
          <p:cNvPr id="819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" y="1243013"/>
            <a:ext cx="5222875" cy="4591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9388" y="1125538"/>
          <a:ext cx="8712200" cy="547211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19387"/>
                <a:gridCol w="1136752"/>
                <a:gridCol w="2736473"/>
                <a:gridCol w="1655566"/>
                <a:gridCol w="2664023"/>
              </a:tblGrid>
              <a:tr h="503789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No.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设备名称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测试项目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图片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  <a:tr h="1584032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磁性测厚仪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电泳膜厚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日本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KETT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  <a:tr h="1800037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电解测厚仪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膜厚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  <a:tr h="1584253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高低温湿度循环试验箱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①高低温度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②湿度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</a:tbl>
          </a:graphicData>
        </a:graphic>
      </p:graphicFrame>
      <p:pic>
        <p:nvPicPr>
          <p:cNvPr id="5328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1700213"/>
            <a:ext cx="2266950" cy="147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82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700" y="3284538"/>
            <a:ext cx="24511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83" name="Picture 13" descr="恒温恒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1938" y="5084763"/>
            <a:ext cx="1952625" cy="1465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品质评价用测试设备</a:t>
            </a:r>
            <a:endParaRPr kumimoji="0" lang="ja-JP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9388" y="1125538"/>
          <a:ext cx="8712200" cy="547211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19387"/>
                <a:gridCol w="1136752"/>
                <a:gridCol w="2736473"/>
                <a:gridCol w="1655566"/>
                <a:gridCol w="2664023"/>
              </a:tblGrid>
              <a:tr h="503789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No.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设备名称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测试项目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图片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  <a:tr h="1584032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ja-JP" altLang="en-US" sz="1600" b="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恒温</a:t>
                      </a:r>
                      <a:r>
                        <a:rPr lang="zh-CN" altLang="en-US" sz="1600" b="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水浴</a:t>
                      </a:r>
                      <a:r>
                        <a:rPr lang="ja-JP" altLang="en-US" sz="1600" b="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槽</a:t>
                      </a:r>
                      <a:endParaRPr lang="zh-CN" altLang="en-US" sz="1600" b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ja-JP" altLang="en-US" sz="1600" b="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①耐水性</a:t>
                      </a:r>
                      <a:endParaRPr lang="en-US" altLang="ja-JP" sz="1600" b="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ja-JP" altLang="en-US" sz="1600" b="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②</a:t>
                      </a:r>
                      <a:r>
                        <a:rPr lang="zh-CN" altLang="en-US" sz="1600" b="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盐水浸泡</a:t>
                      </a:r>
                      <a:r>
                        <a:rPr lang="ja-JP" altLang="en-US" sz="1600" b="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性</a:t>
                      </a:r>
                      <a:endParaRPr lang="zh-CN" altLang="en-US" sz="1600" b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ja-JP" sz="1600" b="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ja-JP" altLang="en-US" sz="1600" b="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台</a:t>
                      </a:r>
                      <a:endParaRPr lang="zh-CN" altLang="en-US" sz="1600" b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  <a:tr h="1800037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烤炉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热冲击试验</a:t>
                      </a:r>
                      <a:endParaRPr lang="en-US" altLang="zh-CN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/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②耐高温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试验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algn="ctr"/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  <a:tr h="1584253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SEM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机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磷化膜晶粒状态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钝化膜结晶状态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计划购买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2017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月前）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6" marR="91436" marT="45698" marB="45698" anchor="ctr"/>
                </a:tc>
              </a:tr>
            </a:tbl>
          </a:graphicData>
        </a:graphic>
      </p:graphicFrame>
      <p:pic>
        <p:nvPicPr>
          <p:cNvPr id="5430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3265488"/>
            <a:ext cx="1817687" cy="323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30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1700213"/>
            <a:ext cx="2555875" cy="143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品质评价用测试设备</a:t>
            </a:r>
            <a:endParaRPr kumimoji="0" lang="ja-JP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6375" y="314166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ja-JP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环保实力</a:t>
            </a:r>
            <a:endParaRPr kumimoji="0" lang="zh-CN" altLang="ja-JP" sz="4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污染物处理设施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pic>
        <p:nvPicPr>
          <p:cNvPr id="56322" name="Picture 11" descr="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4713" y="4310063"/>
            <a:ext cx="2952750" cy="2214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3" name="Picture 10" descr="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1700213"/>
            <a:ext cx="3024188" cy="227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4" name="Rectangle 6"/>
          <p:cNvSpPr/>
          <p:nvPr/>
        </p:nvSpPr>
        <p:spPr>
          <a:xfrm>
            <a:off x="3306763" y="1009650"/>
            <a:ext cx="2384425" cy="646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35280" lvl="0" indent="-335280" algn="ctr" defTabSz="895350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废水处理工作站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lvl="0" indent="-335280" algn="ctr" defTabSz="895350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处理</a:t>
            </a:r>
            <a:r>
              <a:rPr lang="ja-JP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能力：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r>
              <a:rPr lang="en-US" altLang="ja-JP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endParaRPr lang="ja-JP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5" name="Rectangle 7"/>
          <p:cNvSpPr/>
          <p:nvPr/>
        </p:nvSpPr>
        <p:spPr>
          <a:xfrm>
            <a:off x="5902325" y="3624263"/>
            <a:ext cx="308610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marL="335280" lvl="0" indent="-335280" algn="ctr" defTabSz="894080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洗涤塔</a:t>
            </a:r>
            <a:r>
              <a:rPr lang="ja-JP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废气处理装置</a:t>
            </a:r>
            <a:r>
              <a:rPr lang="ja-JP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ja-JP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lvl="0" indent="-335280" algn="ctr" defTabSz="894080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处理</a:t>
            </a:r>
            <a:r>
              <a:rPr lang="ja-JP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能力：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156000m</a:t>
            </a:r>
            <a:r>
              <a:rPr lang="en-US" altLang="zh-CN" sz="18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endParaRPr lang="ja-JP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6" name="AutoShape 14"/>
          <p:cNvSpPr/>
          <p:nvPr/>
        </p:nvSpPr>
        <p:spPr>
          <a:xfrm>
            <a:off x="7021513" y="1184275"/>
            <a:ext cx="1800225" cy="1296988"/>
          </a:xfrm>
          <a:prstGeom prst="cloudCallout">
            <a:avLst>
              <a:gd name="adj1" fmla="val -92153"/>
              <a:gd name="adj2" fmla="val 69949"/>
            </a:avLst>
          </a:prstGeom>
          <a:solidFill>
            <a:srgbClr val="92D05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marL="335280" lvl="0" indent="-335280" algn="ctr" defTabSz="895350"/>
            <a:r>
              <a:rPr lang="zh-CN" altLang="en-US" sz="18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自动分析</a:t>
            </a:r>
            <a:endParaRPr lang="zh-CN" altLang="en-US" sz="1800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lvl="0" indent="-335280" algn="ctr" defTabSz="895350"/>
            <a:r>
              <a:rPr lang="zh-CN" altLang="en-US" sz="18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自动加药</a:t>
            </a:r>
            <a:endParaRPr lang="zh-CN" altLang="en-US" sz="1800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7" name="Rectangle 6"/>
          <p:cNvSpPr/>
          <p:nvPr/>
        </p:nvSpPr>
        <p:spPr>
          <a:xfrm>
            <a:off x="1076325" y="3754438"/>
            <a:ext cx="1325563" cy="384175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5" rIns="91432" bIns="45715" anchor="t">
            <a:spAutoFit/>
          </a:bodyPr>
          <a:p>
            <a:pPr marL="335280" lvl="0" indent="-335280" algn="ctr" defTabSz="894080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排污许可证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32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4138613"/>
            <a:ext cx="3446462" cy="2470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Rectangle 216"/>
          <p:cNvSpPr>
            <a:spLocks noChangeArrowheads="1"/>
          </p:cNvSpPr>
          <p:nvPr/>
        </p:nvSpPr>
        <p:spPr bwMode="auto">
          <a:xfrm>
            <a:off x="185738" y="1720850"/>
            <a:ext cx="85725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含铬废水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Rectangle 215"/>
          <p:cNvSpPr>
            <a:spLocks noChangeArrowheads="1"/>
          </p:cNvSpPr>
          <p:nvPr/>
        </p:nvSpPr>
        <p:spPr bwMode="auto">
          <a:xfrm>
            <a:off x="1258888" y="1720850"/>
            <a:ext cx="80010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pH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调节池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Rectangle 214"/>
          <p:cNvSpPr>
            <a:spLocks noChangeArrowheads="1"/>
          </p:cNvSpPr>
          <p:nvPr/>
        </p:nvSpPr>
        <p:spPr bwMode="auto">
          <a:xfrm>
            <a:off x="2268538" y="1711325"/>
            <a:ext cx="874713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还原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Rectangle 213"/>
          <p:cNvSpPr>
            <a:spLocks noChangeArrowheads="1"/>
          </p:cNvSpPr>
          <p:nvPr/>
        </p:nvSpPr>
        <p:spPr bwMode="auto">
          <a:xfrm>
            <a:off x="3352800" y="1720850"/>
            <a:ext cx="64770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中和</a:t>
            </a:r>
            <a:r>
              <a:rPr kumimoji="0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Rectangle 212"/>
          <p:cNvSpPr>
            <a:spLocks noChangeArrowheads="1"/>
          </p:cNvSpPr>
          <p:nvPr/>
        </p:nvSpPr>
        <p:spPr bwMode="auto">
          <a:xfrm>
            <a:off x="4216400" y="1711325"/>
            <a:ext cx="627063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混凝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Rectangle 211"/>
          <p:cNvSpPr>
            <a:spLocks noChangeArrowheads="1"/>
          </p:cNvSpPr>
          <p:nvPr/>
        </p:nvSpPr>
        <p:spPr bwMode="auto">
          <a:xfrm>
            <a:off x="5068888" y="1720850"/>
            <a:ext cx="102870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斜管沉淀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210"/>
          <p:cNvSpPr>
            <a:spLocks noChangeArrowheads="1"/>
          </p:cNvSpPr>
          <p:nvPr/>
        </p:nvSpPr>
        <p:spPr bwMode="auto">
          <a:xfrm>
            <a:off x="5297488" y="2259013"/>
            <a:ext cx="8001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污泥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209"/>
          <p:cNvSpPr>
            <a:spLocks noChangeArrowheads="1"/>
          </p:cNvSpPr>
          <p:nvPr/>
        </p:nvSpPr>
        <p:spPr bwMode="auto">
          <a:xfrm>
            <a:off x="4216400" y="2259013"/>
            <a:ext cx="8001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压滤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208"/>
          <p:cNvSpPr>
            <a:spLocks noChangeArrowheads="1"/>
          </p:cNvSpPr>
          <p:nvPr/>
        </p:nvSpPr>
        <p:spPr bwMode="auto">
          <a:xfrm>
            <a:off x="2797175" y="2257425"/>
            <a:ext cx="1203325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污泥委托处理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Rectangle 199"/>
          <p:cNvSpPr>
            <a:spLocks noChangeArrowheads="1"/>
          </p:cNvSpPr>
          <p:nvPr/>
        </p:nvSpPr>
        <p:spPr bwMode="auto">
          <a:xfrm>
            <a:off x="6678613" y="2063750"/>
            <a:ext cx="80010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综合池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Rectangle 198"/>
          <p:cNvSpPr>
            <a:spLocks noChangeArrowheads="1"/>
          </p:cNvSpPr>
          <p:nvPr/>
        </p:nvSpPr>
        <p:spPr bwMode="auto">
          <a:xfrm>
            <a:off x="6678613" y="2587625"/>
            <a:ext cx="80010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pH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调节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Rectangle 197"/>
          <p:cNvSpPr>
            <a:spLocks noChangeArrowheads="1"/>
          </p:cNvSpPr>
          <p:nvPr/>
        </p:nvSpPr>
        <p:spPr bwMode="auto">
          <a:xfrm>
            <a:off x="6677025" y="3125788"/>
            <a:ext cx="80010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混凝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Rectangle 196"/>
          <p:cNvSpPr>
            <a:spLocks noChangeArrowheads="1"/>
          </p:cNvSpPr>
          <p:nvPr/>
        </p:nvSpPr>
        <p:spPr bwMode="auto">
          <a:xfrm>
            <a:off x="6573838" y="3660775"/>
            <a:ext cx="102870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斜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管沉淀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Rectangle 195"/>
          <p:cNvSpPr>
            <a:spLocks noChangeArrowheads="1"/>
          </p:cNvSpPr>
          <p:nvPr/>
        </p:nvSpPr>
        <p:spPr bwMode="auto">
          <a:xfrm>
            <a:off x="6694488" y="4191000"/>
            <a:ext cx="80010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砂滤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Rectangle 194"/>
          <p:cNvSpPr>
            <a:spLocks noChangeArrowheads="1"/>
          </p:cNvSpPr>
          <p:nvPr/>
        </p:nvSpPr>
        <p:spPr bwMode="auto">
          <a:xfrm>
            <a:off x="7962900" y="4695825"/>
            <a:ext cx="80010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压滤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Rectangle 193"/>
          <p:cNvSpPr>
            <a:spLocks noChangeArrowheads="1"/>
          </p:cNvSpPr>
          <p:nvPr/>
        </p:nvSpPr>
        <p:spPr bwMode="auto">
          <a:xfrm>
            <a:off x="7758113" y="5233988"/>
            <a:ext cx="1203325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污泥委托处理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Rectangle 192"/>
          <p:cNvSpPr>
            <a:spLocks noChangeArrowheads="1"/>
          </p:cNvSpPr>
          <p:nvPr/>
        </p:nvSpPr>
        <p:spPr bwMode="auto">
          <a:xfrm>
            <a:off x="184150" y="3205163"/>
            <a:ext cx="1211263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锌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镍废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水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Rectangle 191"/>
          <p:cNvSpPr>
            <a:spLocks noChangeArrowheads="1"/>
          </p:cNvSpPr>
          <p:nvPr/>
        </p:nvSpPr>
        <p:spPr bwMode="auto">
          <a:xfrm>
            <a:off x="2909888" y="3195638"/>
            <a:ext cx="8001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pH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调节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Rectangle 190"/>
          <p:cNvSpPr>
            <a:spLocks noChangeArrowheads="1"/>
          </p:cNvSpPr>
          <p:nvPr/>
        </p:nvSpPr>
        <p:spPr bwMode="auto">
          <a:xfrm>
            <a:off x="3987800" y="3195638"/>
            <a:ext cx="8001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混凝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Rectangle 189"/>
          <p:cNvSpPr>
            <a:spLocks noChangeArrowheads="1"/>
          </p:cNvSpPr>
          <p:nvPr/>
        </p:nvSpPr>
        <p:spPr bwMode="auto">
          <a:xfrm>
            <a:off x="5080000" y="3195638"/>
            <a:ext cx="10287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斜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管沉淀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Rectangle 186"/>
          <p:cNvSpPr>
            <a:spLocks noChangeArrowheads="1"/>
          </p:cNvSpPr>
          <p:nvPr/>
        </p:nvSpPr>
        <p:spPr bwMode="auto">
          <a:xfrm>
            <a:off x="5297488" y="3716338"/>
            <a:ext cx="8001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污泥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Rectangle 185"/>
          <p:cNvSpPr>
            <a:spLocks noChangeArrowheads="1"/>
          </p:cNvSpPr>
          <p:nvPr/>
        </p:nvSpPr>
        <p:spPr bwMode="auto">
          <a:xfrm>
            <a:off x="3987800" y="3705225"/>
            <a:ext cx="8001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压滤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Rectangle 184"/>
          <p:cNvSpPr>
            <a:spLocks noChangeArrowheads="1"/>
          </p:cNvSpPr>
          <p:nvPr/>
        </p:nvSpPr>
        <p:spPr bwMode="auto">
          <a:xfrm>
            <a:off x="2203450" y="3705225"/>
            <a:ext cx="12573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污泥委托处理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7368" name="AutoShape 182"/>
          <p:cNvCxnSpPr/>
          <p:nvPr/>
        </p:nvCxnSpPr>
        <p:spPr>
          <a:xfrm flipH="1">
            <a:off x="4787900" y="3857625"/>
            <a:ext cx="511175" cy="0"/>
          </a:xfrm>
          <a:prstGeom prst="straightConnector1">
            <a:avLst/>
          </a:prstGeom>
          <a:ln w="158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5" name="Rectangle 180"/>
          <p:cNvSpPr>
            <a:spLocks noChangeArrowheads="1"/>
          </p:cNvSpPr>
          <p:nvPr/>
        </p:nvSpPr>
        <p:spPr bwMode="auto">
          <a:xfrm>
            <a:off x="185738" y="3911600"/>
            <a:ext cx="1146175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高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浓度脱脂废水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Rectangle 179"/>
          <p:cNvSpPr>
            <a:spLocks noChangeArrowheads="1"/>
          </p:cNvSpPr>
          <p:nvPr/>
        </p:nvSpPr>
        <p:spPr bwMode="auto">
          <a:xfrm>
            <a:off x="184150" y="4535488"/>
            <a:ext cx="1146175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油水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分离器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Rectangle 178"/>
          <p:cNvSpPr>
            <a:spLocks noChangeArrowheads="1"/>
          </p:cNvSpPr>
          <p:nvPr/>
        </p:nvSpPr>
        <p:spPr bwMode="auto">
          <a:xfrm>
            <a:off x="1543050" y="5137150"/>
            <a:ext cx="10287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酸化隔油池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Rectangle 177"/>
          <p:cNvSpPr>
            <a:spLocks noChangeArrowheads="1"/>
          </p:cNvSpPr>
          <p:nvPr/>
        </p:nvSpPr>
        <p:spPr bwMode="auto">
          <a:xfrm>
            <a:off x="3778250" y="5137150"/>
            <a:ext cx="1192213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气浮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Rectangle 176"/>
          <p:cNvSpPr>
            <a:spLocks noChangeArrowheads="1"/>
          </p:cNvSpPr>
          <p:nvPr/>
        </p:nvSpPr>
        <p:spPr bwMode="auto">
          <a:xfrm>
            <a:off x="5186363" y="5132388"/>
            <a:ext cx="1081088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FENTON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Rectangle 174"/>
          <p:cNvSpPr>
            <a:spLocks noChangeArrowheads="1"/>
          </p:cNvSpPr>
          <p:nvPr/>
        </p:nvSpPr>
        <p:spPr bwMode="auto">
          <a:xfrm>
            <a:off x="6678613" y="4711700"/>
            <a:ext cx="8001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中和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Rectangle 173"/>
          <p:cNvSpPr>
            <a:spLocks noChangeArrowheads="1"/>
          </p:cNvSpPr>
          <p:nvPr/>
        </p:nvSpPr>
        <p:spPr bwMode="auto">
          <a:xfrm>
            <a:off x="6584950" y="5235575"/>
            <a:ext cx="98425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好氧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376" name="Line 166"/>
          <p:cNvSpPr/>
          <p:nvPr/>
        </p:nvSpPr>
        <p:spPr>
          <a:xfrm>
            <a:off x="6094413" y="1844675"/>
            <a:ext cx="979487" cy="0"/>
          </a:xfrm>
          <a:prstGeom prst="line">
            <a:avLst/>
          </a:prstGeom>
          <a:ln w="158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" name="Rectangle 164"/>
          <p:cNvSpPr>
            <a:spLocks noChangeArrowheads="1"/>
          </p:cNvSpPr>
          <p:nvPr/>
        </p:nvSpPr>
        <p:spPr bwMode="auto">
          <a:xfrm>
            <a:off x="7962900" y="4176713"/>
            <a:ext cx="80010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污泥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378" name="Line 159"/>
          <p:cNvSpPr/>
          <p:nvPr/>
        </p:nvSpPr>
        <p:spPr>
          <a:xfrm flipV="1">
            <a:off x="6467475" y="1844675"/>
            <a:ext cx="0" cy="3449638"/>
          </a:xfrm>
          <a:prstGeom prst="line">
            <a:avLst/>
          </a:prstGeom>
          <a:ln w="158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8" name="Rectangle 157"/>
          <p:cNvSpPr>
            <a:spLocks noChangeArrowheads="1"/>
          </p:cNvSpPr>
          <p:nvPr/>
        </p:nvSpPr>
        <p:spPr bwMode="auto">
          <a:xfrm>
            <a:off x="184150" y="2679700"/>
            <a:ext cx="1211263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化学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镍废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水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9" name="Rectangle 156"/>
          <p:cNvSpPr>
            <a:spLocks noChangeArrowheads="1"/>
          </p:cNvSpPr>
          <p:nvPr/>
        </p:nvSpPr>
        <p:spPr bwMode="auto">
          <a:xfrm>
            <a:off x="1633538" y="2674938"/>
            <a:ext cx="915988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氧化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1" name="Rectangle 154"/>
          <p:cNvSpPr>
            <a:spLocks noChangeArrowheads="1"/>
          </p:cNvSpPr>
          <p:nvPr/>
        </p:nvSpPr>
        <p:spPr bwMode="auto">
          <a:xfrm>
            <a:off x="1633538" y="3187700"/>
            <a:ext cx="915988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破铬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5" name="Rectangle 150"/>
          <p:cNvSpPr>
            <a:spLocks noChangeArrowheads="1"/>
          </p:cNvSpPr>
          <p:nvPr/>
        </p:nvSpPr>
        <p:spPr bwMode="auto">
          <a:xfrm>
            <a:off x="184150" y="5145088"/>
            <a:ext cx="11430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脱脂废水收集池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7383" name="AutoShape 149"/>
          <p:cNvCxnSpPr/>
          <p:nvPr/>
        </p:nvCxnSpPr>
        <p:spPr>
          <a:xfrm>
            <a:off x="755650" y="4202113"/>
            <a:ext cx="0" cy="323850"/>
          </a:xfrm>
          <a:prstGeom prst="straightConnector1">
            <a:avLst/>
          </a:prstGeom>
          <a:ln w="158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84" name="AutoShape 148"/>
          <p:cNvCxnSpPr/>
          <p:nvPr/>
        </p:nvCxnSpPr>
        <p:spPr>
          <a:xfrm rot="5400000">
            <a:off x="601663" y="4989513"/>
            <a:ext cx="314325" cy="0"/>
          </a:xfrm>
          <a:prstGeom prst="straightConnector1">
            <a:avLst/>
          </a:prstGeom>
          <a:ln w="158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8" name="Rectangle 147"/>
          <p:cNvSpPr>
            <a:spLocks noChangeArrowheads="1"/>
          </p:cNvSpPr>
          <p:nvPr/>
        </p:nvSpPr>
        <p:spPr bwMode="auto">
          <a:xfrm>
            <a:off x="2770188" y="5137150"/>
            <a:ext cx="800100" cy="295275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pH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调节</a:t>
            </a:r>
            <a:r>
              <a:rPr kumimoji="0" lang="ja-JP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426" name="Rectangle 142"/>
          <p:cNvSpPr>
            <a:spLocks noChangeArrowheads="1"/>
          </p:cNvSpPr>
          <p:nvPr/>
        </p:nvSpPr>
        <p:spPr bwMode="auto">
          <a:xfrm>
            <a:off x="6523038" y="5756275"/>
            <a:ext cx="1143000" cy="495300"/>
          </a:xfrm>
          <a:prstGeom prst="rect">
            <a:avLst/>
          </a:prstGeom>
          <a:solidFill>
            <a:srgbClr val="F2DBDB"/>
          </a:solidFill>
          <a:ln w="15875">
            <a:solidFill>
              <a:srgbClr val="000000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ts val="1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AOMBR</a:t>
            </a:r>
            <a:endParaRPr kumimoji="0" lang="zh-CN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生化处理</a:t>
            </a:r>
            <a:r>
              <a:rPr kumimoji="0" lang="ja-JP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池</a:t>
            </a:r>
            <a:endParaRPr kumimoji="0" lang="zh-CN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424" name="Rectangle 139"/>
          <p:cNvSpPr>
            <a:spLocks noChangeArrowheads="1"/>
          </p:cNvSpPr>
          <p:nvPr/>
        </p:nvSpPr>
        <p:spPr bwMode="auto">
          <a:xfrm>
            <a:off x="4787900" y="5856288"/>
            <a:ext cx="1227138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水回用系统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7388" name="AutoShape 137"/>
          <p:cNvCxnSpPr/>
          <p:nvPr/>
        </p:nvCxnSpPr>
        <p:spPr>
          <a:xfrm rot="10800000">
            <a:off x="6015038" y="6003925"/>
            <a:ext cx="495300" cy="0"/>
          </a:xfrm>
          <a:prstGeom prst="straightConnector1">
            <a:avLst/>
          </a:prstGeom>
          <a:ln w="158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89" name="直接箭头连接符 4"/>
          <p:cNvCxnSpPr/>
          <p:nvPr/>
        </p:nvCxnSpPr>
        <p:spPr>
          <a:xfrm>
            <a:off x="1042988" y="1868488"/>
            <a:ext cx="21590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90" name="直接箭头连接符 89"/>
          <p:cNvCxnSpPr/>
          <p:nvPr/>
        </p:nvCxnSpPr>
        <p:spPr>
          <a:xfrm>
            <a:off x="2058988" y="1858963"/>
            <a:ext cx="217487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91" name="直接箭头连接符 90"/>
          <p:cNvCxnSpPr/>
          <p:nvPr/>
        </p:nvCxnSpPr>
        <p:spPr>
          <a:xfrm>
            <a:off x="3132138" y="1849438"/>
            <a:ext cx="21590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92" name="直接箭头连接符 91"/>
          <p:cNvCxnSpPr/>
          <p:nvPr/>
        </p:nvCxnSpPr>
        <p:spPr>
          <a:xfrm>
            <a:off x="4000500" y="1849438"/>
            <a:ext cx="21590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93" name="直接箭头连接符 92"/>
          <p:cNvCxnSpPr/>
          <p:nvPr/>
        </p:nvCxnSpPr>
        <p:spPr>
          <a:xfrm>
            <a:off x="4843463" y="1849438"/>
            <a:ext cx="21590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94" name="直接箭头连接符 4"/>
          <p:cNvCxnSpPr/>
          <p:nvPr/>
        </p:nvCxnSpPr>
        <p:spPr>
          <a:xfrm>
            <a:off x="1330325" y="5284788"/>
            <a:ext cx="21590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95" name="直接箭头连接符 4"/>
          <p:cNvCxnSpPr/>
          <p:nvPr/>
        </p:nvCxnSpPr>
        <p:spPr>
          <a:xfrm>
            <a:off x="2571750" y="5294313"/>
            <a:ext cx="21590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96" name="直接箭头连接符 4"/>
          <p:cNvCxnSpPr/>
          <p:nvPr/>
        </p:nvCxnSpPr>
        <p:spPr>
          <a:xfrm>
            <a:off x="3570288" y="5280025"/>
            <a:ext cx="21590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97" name="直接箭头连接符 4"/>
          <p:cNvCxnSpPr/>
          <p:nvPr/>
        </p:nvCxnSpPr>
        <p:spPr>
          <a:xfrm>
            <a:off x="4970463" y="5280025"/>
            <a:ext cx="21590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98" name="直接箭头连接符 4"/>
          <p:cNvCxnSpPr>
            <a:stCxn id="33" idx="3"/>
          </p:cNvCxnSpPr>
          <p:nvPr/>
        </p:nvCxnSpPr>
        <p:spPr>
          <a:xfrm flipV="1">
            <a:off x="1395413" y="3352800"/>
            <a:ext cx="238125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399" name="直接箭头连接符 93"/>
          <p:cNvCxnSpPr>
            <a:stCxn id="33" idx="3"/>
          </p:cNvCxnSpPr>
          <p:nvPr/>
        </p:nvCxnSpPr>
        <p:spPr>
          <a:xfrm>
            <a:off x="6313488" y="1828800"/>
            <a:ext cx="0" cy="57785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400" name="直接箭头连接符 92"/>
          <p:cNvCxnSpPr>
            <a:stCxn id="33" idx="3"/>
          </p:cNvCxnSpPr>
          <p:nvPr/>
        </p:nvCxnSpPr>
        <p:spPr>
          <a:xfrm>
            <a:off x="6097588" y="2406650"/>
            <a:ext cx="21590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</p:spPr>
      </p:cxnSp>
      <p:sp>
        <p:nvSpPr>
          <p:cNvPr id="89" name="Rectangle 195"/>
          <p:cNvSpPr>
            <a:spLocks noChangeArrowheads="1"/>
          </p:cNvSpPr>
          <p:nvPr/>
        </p:nvSpPr>
        <p:spPr bwMode="auto">
          <a:xfrm>
            <a:off x="8161338" y="5856288"/>
            <a:ext cx="800100" cy="2952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</a:ln>
        </p:spPr>
        <p:txBody>
          <a:bodyPr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达标排放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7402" name="直接箭头连接符 93"/>
          <p:cNvCxnSpPr>
            <a:stCxn id="33" idx="3"/>
          </p:cNvCxnSpPr>
          <p:nvPr/>
        </p:nvCxnSpPr>
        <p:spPr>
          <a:xfrm>
            <a:off x="7086600" y="5530850"/>
            <a:ext cx="0" cy="225425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7403" name="Line 166"/>
          <p:cNvSpPr/>
          <p:nvPr/>
        </p:nvSpPr>
        <p:spPr>
          <a:xfrm>
            <a:off x="7602538" y="3808413"/>
            <a:ext cx="757237" cy="0"/>
          </a:xfrm>
          <a:prstGeom prst="line">
            <a:avLst/>
          </a:prstGeom>
          <a:ln w="158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cxnSp>
        <p:nvCxnSpPr>
          <p:cNvPr id="57404" name="直接箭头连接符 93"/>
          <p:cNvCxnSpPr>
            <a:stCxn id="33" idx="3"/>
          </p:cNvCxnSpPr>
          <p:nvPr/>
        </p:nvCxnSpPr>
        <p:spPr>
          <a:xfrm>
            <a:off x="8362950" y="3808413"/>
            <a:ext cx="0" cy="36830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05" name="直接箭头连接符 92"/>
          <p:cNvCxnSpPr>
            <a:stCxn id="15" idx="3"/>
          </p:cNvCxnSpPr>
          <p:nvPr/>
        </p:nvCxnSpPr>
        <p:spPr>
          <a:xfrm flipV="1">
            <a:off x="5016500" y="2406650"/>
            <a:ext cx="276225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57406" name="直接箭头连接符 92"/>
          <p:cNvCxnSpPr>
            <a:stCxn id="15" idx="3"/>
          </p:cNvCxnSpPr>
          <p:nvPr/>
        </p:nvCxnSpPr>
        <p:spPr>
          <a:xfrm>
            <a:off x="4000500" y="2405063"/>
            <a:ext cx="21590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57407" name="直接箭头连接符 4"/>
          <p:cNvCxnSpPr>
            <a:stCxn id="15" idx="3"/>
          </p:cNvCxnSpPr>
          <p:nvPr/>
        </p:nvCxnSpPr>
        <p:spPr>
          <a:xfrm>
            <a:off x="6262688" y="5294313"/>
            <a:ext cx="21590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08" name="直接箭头连接符 4"/>
          <p:cNvCxnSpPr>
            <a:stCxn id="15" idx="3"/>
          </p:cNvCxnSpPr>
          <p:nvPr/>
        </p:nvCxnSpPr>
        <p:spPr>
          <a:xfrm flipV="1">
            <a:off x="1395413" y="2827338"/>
            <a:ext cx="238125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09" name="直接箭头连接符 4"/>
          <p:cNvCxnSpPr>
            <a:stCxn id="15" idx="3"/>
          </p:cNvCxnSpPr>
          <p:nvPr/>
        </p:nvCxnSpPr>
        <p:spPr>
          <a:xfrm flipV="1">
            <a:off x="2549525" y="3365500"/>
            <a:ext cx="366713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10" name="直接箭头连接符 4"/>
          <p:cNvCxnSpPr>
            <a:stCxn id="15" idx="3"/>
          </p:cNvCxnSpPr>
          <p:nvPr/>
        </p:nvCxnSpPr>
        <p:spPr>
          <a:xfrm>
            <a:off x="4799013" y="3343275"/>
            <a:ext cx="277812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11" name="直接箭头连接符 4"/>
          <p:cNvCxnSpPr>
            <a:stCxn id="15" idx="3"/>
          </p:cNvCxnSpPr>
          <p:nvPr/>
        </p:nvCxnSpPr>
        <p:spPr>
          <a:xfrm>
            <a:off x="3709988" y="3352800"/>
            <a:ext cx="277812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12" name="AutoShape 182"/>
          <p:cNvCxnSpPr>
            <a:stCxn id="15" idx="3"/>
          </p:cNvCxnSpPr>
          <p:nvPr/>
        </p:nvCxnSpPr>
        <p:spPr>
          <a:xfrm flipH="1">
            <a:off x="3476625" y="3863975"/>
            <a:ext cx="511175" cy="0"/>
          </a:xfrm>
          <a:prstGeom prst="straightConnector1">
            <a:avLst/>
          </a:prstGeom>
          <a:ln w="158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13" name="直接箭头连接符 4"/>
          <p:cNvCxnSpPr>
            <a:stCxn id="15" idx="3"/>
          </p:cNvCxnSpPr>
          <p:nvPr/>
        </p:nvCxnSpPr>
        <p:spPr>
          <a:xfrm flipV="1">
            <a:off x="2549525" y="2827338"/>
            <a:ext cx="768350" cy="0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414" name="AutoShape 137"/>
          <p:cNvCxnSpPr>
            <a:stCxn id="15" idx="3"/>
          </p:cNvCxnSpPr>
          <p:nvPr/>
        </p:nvCxnSpPr>
        <p:spPr>
          <a:xfrm rot="10800000">
            <a:off x="7666038" y="6003925"/>
            <a:ext cx="495300" cy="0"/>
          </a:xfrm>
          <a:prstGeom prst="straightConnector1">
            <a:avLst/>
          </a:prstGeom>
          <a:ln w="15875" cap="flat" cmpd="sng">
            <a:solidFill>
              <a:srgbClr val="000000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57415" name="直接箭头连接符 93"/>
          <p:cNvCxnSpPr>
            <a:stCxn id="15" idx="3"/>
          </p:cNvCxnSpPr>
          <p:nvPr/>
        </p:nvCxnSpPr>
        <p:spPr>
          <a:xfrm>
            <a:off x="7086600" y="5011738"/>
            <a:ext cx="0" cy="223837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16" name="直接箭头连接符 93"/>
          <p:cNvCxnSpPr>
            <a:stCxn id="15" idx="3"/>
          </p:cNvCxnSpPr>
          <p:nvPr/>
        </p:nvCxnSpPr>
        <p:spPr>
          <a:xfrm>
            <a:off x="7078663" y="4486275"/>
            <a:ext cx="0" cy="225425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17" name="直接箭头连接符 93"/>
          <p:cNvCxnSpPr>
            <a:stCxn id="15" idx="3"/>
          </p:cNvCxnSpPr>
          <p:nvPr/>
        </p:nvCxnSpPr>
        <p:spPr>
          <a:xfrm>
            <a:off x="7078663" y="3954463"/>
            <a:ext cx="0" cy="223837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18" name="直接箭头连接符 93"/>
          <p:cNvCxnSpPr>
            <a:stCxn id="15" idx="3"/>
          </p:cNvCxnSpPr>
          <p:nvPr/>
        </p:nvCxnSpPr>
        <p:spPr>
          <a:xfrm>
            <a:off x="7078663" y="3435350"/>
            <a:ext cx="0" cy="223838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19" name="直接箭头连接符 93"/>
          <p:cNvCxnSpPr>
            <a:stCxn id="15" idx="3"/>
          </p:cNvCxnSpPr>
          <p:nvPr/>
        </p:nvCxnSpPr>
        <p:spPr>
          <a:xfrm>
            <a:off x="7078663" y="2894013"/>
            <a:ext cx="0" cy="225425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20" name="直接箭头连接符 93"/>
          <p:cNvCxnSpPr>
            <a:stCxn id="15" idx="3"/>
          </p:cNvCxnSpPr>
          <p:nvPr/>
        </p:nvCxnSpPr>
        <p:spPr>
          <a:xfrm>
            <a:off x="7078663" y="2359025"/>
            <a:ext cx="0" cy="223838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21" name="直接箭头连接符 93"/>
          <p:cNvCxnSpPr>
            <a:stCxn id="15" idx="3"/>
          </p:cNvCxnSpPr>
          <p:nvPr/>
        </p:nvCxnSpPr>
        <p:spPr>
          <a:xfrm>
            <a:off x="7067550" y="1828800"/>
            <a:ext cx="0" cy="223838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22" name="直接箭头连接符 93"/>
          <p:cNvCxnSpPr>
            <a:stCxn id="15" idx="3"/>
          </p:cNvCxnSpPr>
          <p:nvPr/>
        </p:nvCxnSpPr>
        <p:spPr>
          <a:xfrm>
            <a:off x="8362950" y="5005388"/>
            <a:ext cx="0" cy="223837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23" name="直接箭头连接符 93"/>
          <p:cNvCxnSpPr>
            <a:stCxn id="15" idx="3"/>
          </p:cNvCxnSpPr>
          <p:nvPr/>
        </p:nvCxnSpPr>
        <p:spPr>
          <a:xfrm>
            <a:off x="8362950" y="4471988"/>
            <a:ext cx="0" cy="223837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24" name="直接箭头连接符 93"/>
          <p:cNvCxnSpPr>
            <a:stCxn id="15" idx="3"/>
          </p:cNvCxnSpPr>
          <p:nvPr/>
        </p:nvCxnSpPr>
        <p:spPr>
          <a:xfrm>
            <a:off x="5610225" y="3490913"/>
            <a:ext cx="0" cy="223837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7425" name="直接箭头连接符 93"/>
          <p:cNvCxnSpPr>
            <a:stCxn id="15" idx="3"/>
          </p:cNvCxnSpPr>
          <p:nvPr/>
        </p:nvCxnSpPr>
        <p:spPr>
          <a:xfrm>
            <a:off x="3309938" y="2822575"/>
            <a:ext cx="0" cy="373063"/>
          </a:xfrm>
          <a:prstGeom prst="straightConnector1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7561263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实例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1</a:t>
            </a:r>
            <a:r>
              <a:rPr kumimoji="0" lang="ja-JP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．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废水生化处理流程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112838"/>
            <a:ext cx="8785225" cy="498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标注 2"/>
          <p:cNvSpPr/>
          <p:nvPr/>
        </p:nvSpPr>
        <p:spPr>
          <a:xfrm>
            <a:off x="3216275" y="5805488"/>
            <a:ext cx="973138" cy="295275"/>
          </a:xfrm>
          <a:prstGeom prst="wedgeRectCallout">
            <a:avLst>
              <a:gd name="adj1" fmla="val 50181"/>
              <a:gd name="adj2" fmla="val -153375"/>
            </a:avLst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algn="ctr" defTabSz="802005"/>
            <a:r>
              <a:rPr lang="zh-CN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厌氧</a:t>
            </a:r>
            <a:r>
              <a:rPr lang="ja-JP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池</a:t>
            </a:r>
            <a:endParaRPr lang="zh-CN" altLang="en-US" sz="1400" b="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标注 10"/>
          <p:cNvSpPr/>
          <p:nvPr/>
        </p:nvSpPr>
        <p:spPr>
          <a:xfrm rot="-1794365">
            <a:off x="254000" y="2398713"/>
            <a:ext cx="1527175" cy="295275"/>
          </a:xfrm>
          <a:prstGeom prst="wedgeRectCallout">
            <a:avLst>
              <a:gd name="adj1" fmla="val 17426"/>
              <a:gd name="adj2" fmla="val 167889"/>
            </a:avLst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algn="ctr" defTabSz="802005"/>
            <a:r>
              <a:rPr lang="ja-JP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物化</a:t>
            </a:r>
            <a:r>
              <a:rPr lang="zh-CN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处理系统</a:t>
            </a:r>
            <a:endParaRPr lang="zh-CN" altLang="en-US" sz="1400" b="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TextBox 11"/>
          <p:cNvSpPr txBox="1"/>
          <p:nvPr/>
        </p:nvSpPr>
        <p:spPr>
          <a:xfrm rot="-1794327">
            <a:off x="3924300" y="4756150"/>
            <a:ext cx="1436688" cy="306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ja-JP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生化</a:t>
            </a:r>
            <a:r>
              <a:rPr lang="zh-CN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处理系统</a:t>
            </a:r>
            <a:endParaRPr lang="zh-CN" altLang="en-US" sz="1400" b="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标注 13"/>
          <p:cNvSpPr/>
          <p:nvPr/>
        </p:nvSpPr>
        <p:spPr>
          <a:xfrm rot="-1794365">
            <a:off x="1644650" y="1557338"/>
            <a:ext cx="1619250" cy="295275"/>
          </a:xfrm>
          <a:prstGeom prst="wedgeRectCallout">
            <a:avLst>
              <a:gd name="adj1" fmla="val -22727"/>
              <a:gd name="adj2" fmla="val 138148"/>
            </a:avLst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algn="ctr" defTabSz="802005"/>
            <a:r>
              <a:rPr lang="ja-JP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重金属</a:t>
            </a:r>
            <a:r>
              <a:rPr lang="zh-CN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预处理系统</a:t>
            </a:r>
            <a:endParaRPr lang="zh-CN" altLang="en-US" sz="1400" b="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4584700" y="5802313"/>
            <a:ext cx="971550" cy="295275"/>
          </a:xfrm>
          <a:prstGeom prst="wedgeRectCallout">
            <a:avLst>
              <a:gd name="adj1" fmla="val -30440"/>
              <a:gd name="adj2" fmla="val -243505"/>
            </a:avLst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algn="ctr" defTabSz="802005"/>
            <a:r>
              <a:rPr lang="zh-CN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好氧</a:t>
            </a:r>
            <a:r>
              <a:rPr lang="ja-JP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池</a:t>
            </a:r>
            <a:endParaRPr lang="zh-CN" altLang="en-US" sz="1400" b="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标注 15"/>
          <p:cNvSpPr/>
          <p:nvPr/>
        </p:nvSpPr>
        <p:spPr>
          <a:xfrm>
            <a:off x="5148263" y="5394325"/>
            <a:ext cx="965200" cy="295275"/>
          </a:xfrm>
          <a:prstGeom prst="wedgeRectCallout">
            <a:avLst>
              <a:gd name="adj1" fmla="val -43407"/>
              <a:gd name="adj2" fmla="val -185819"/>
            </a:avLst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t">
            <a:spAutoFit/>
          </a:bodyPr>
          <a:p>
            <a:pPr lvl="0" indent="0" algn="ctr" defTabSz="802005"/>
            <a:r>
              <a:rPr lang="zh-CN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排放</a:t>
            </a:r>
            <a:r>
              <a:rPr lang="ja-JP" altLang="en-US" sz="14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水池</a:t>
            </a:r>
            <a:endParaRPr lang="zh-CN" altLang="en-US" sz="1400" b="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7561263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废水处理设施鸟瞰图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  <p:bldP spid="15366" grpId="0"/>
      <p:bldP spid="14" grpId="0" bldLvl="0" animBg="1"/>
      <p:bldP spid="15" grpId="0" bldLvl="0" animBg="1"/>
      <p:bldP spid="1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5638" y="4221163"/>
            <a:ext cx="4570412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88" y="3074988"/>
            <a:ext cx="2424112" cy="17986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9395" name="直接箭头连接符 2"/>
          <p:cNvCxnSpPr/>
          <p:nvPr/>
        </p:nvCxnSpPr>
        <p:spPr>
          <a:xfrm>
            <a:off x="2768600" y="4221163"/>
            <a:ext cx="2100263" cy="904875"/>
          </a:xfrm>
          <a:prstGeom prst="straightConnector1">
            <a:avLst/>
          </a:prstGeom>
          <a:ln w="12700" cap="flat" cmpd="sng">
            <a:solidFill>
              <a:srgbClr val="0000FF"/>
            </a:solidFill>
            <a:prstDash val="solid"/>
            <a:round/>
            <a:headEnd type="triangle" w="med" len="med"/>
            <a:tailEnd type="none" w="med" len="med"/>
          </a:ln>
        </p:spPr>
      </p:cxnSp>
      <p:pic>
        <p:nvPicPr>
          <p:cNvPr id="5939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475" y="1341438"/>
            <a:ext cx="2425700" cy="18002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9397" name="直接箭头连接符 11"/>
          <p:cNvCxnSpPr/>
          <p:nvPr/>
        </p:nvCxnSpPr>
        <p:spPr>
          <a:xfrm>
            <a:off x="3314700" y="2922588"/>
            <a:ext cx="1974850" cy="2119312"/>
          </a:xfrm>
          <a:prstGeom prst="straightConnector1">
            <a:avLst/>
          </a:prstGeom>
          <a:ln w="12700" cap="flat" cmpd="sng">
            <a:solidFill>
              <a:srgbClr val="0000FF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59398" name="直接箭头连接符 14"/>
          <p:cNvCxnSpPr/>
          <p:nvPr/>
        </p:nvCxnSpPr>
        <p:spPr>
          <a:xfrm flipH="1">
            <a:off x="5541963" y="3573463"/>
            <a:ext cx="925512" cy="1552575"/>
          </a:xfrm>
          <a:prstGeom prst="straightConnector1">
            <a:avLst/>
          </a:prstGeom>
          <a:ln w="12700" cap="flat" cmpd="sng">
            <a:solidFill>
              <a:srgbClr val="0000FF"/>
            </a:solidFill>
            <a:prstDash val="solid"/>
            <a:round/>
            <a:headEnd type="triangle" w="med" len="med"/>
            <a:tailEnd type="none" w="med" len="med"/>
          </a:ln>
        </p:spPr>
      </p:cxnSp>
      <p:pic>
        <p:nvPicPr>
          <p:cNvPr id="59399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7475" y="1773238"/>
            <a:ext cx="2425700" cy="18002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9400" name="直接箭头连接符 17"/>
          <p:cNvCxnSpPr>
            <a:stCxn id="59396" idx="2"/>
          </p:cNvCxnSpPr>
          <p:nvPr/>
        </p:nvCxnSpPr>
        <p:spPr>
          <a:xfrm>
            <a:off x="5013325" y="3141663"/>
            <a:ext cx="422275" cy="1933575"/>
          </a:xfrm>
          <a:prstGeom prst="straightConnector1">
            <a:avLst/>
          </a:prstGeom>
          <a:ln w="12700" cap="flat" cmpd="sng">
            <a:solidFill>
              <a:srgbClr val="0000FF"/>
            </a:solidFill>
            <a:prstDash val="solid"/>
            <a:round/>
            <a:headEnd type="triangle" w="med" len="med"/>
            <a:tailEnd type="none" w="med" len="med"/>
          </a:ln>
        </p:spPr>
      </p:cxnSp>
      <p:pic>
        <p:nvPicPr>
          <p:cNvPr id="59401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013" y="1135063"/>
            <a:ext cx="2424112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02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7813" y="5013325"/>
            <a:ext cx="2401887" cy="18002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9403" name="直接箭头连接符 29"/>
          <p:cNvCxnSpPr>
            <a:stCxn id="59396" idx="2"/>
          </p:cNvCxnSpPr>
          <p:nvPr/>
        </p:nvCxnSpPr>
        <p:spPr>
          <a:xfrm>
            <a:off x="3949700" y="6015038"/>
            <a:ext cx="2517775" cy="452437"/>
          </a:xfrm>
          <a:prstGeom prst="straightConnector1">
            <a:avLst/>
          </a:prstGeom>
          <a:ln w="12700" cap="flat" cmpd="sng">
            <a:solidFill>
              <a:srgbClr val="0000FF"/>
            </a:solidFill>
            <a:prstDash val="solid"/>
            <a:round/>
            <a:headEnd type="triangle" w="med" len="med"/>
            <a:tailEnd type="none" w="med" len="med"/>
          </a:ln>
        </p:spPr>
      </p:cxn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79388" y="188913"/>
            <a:ext cx="7561263" cy="719138"/>
          </a:xfrm>
          <a:prstGeom prst="rect">
            <a:avLst/>
          </a:prstGeom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废水处理工作站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59405" name="矩形标注 1"/>
          <p:cNvSpPr/>
          <p:nvPr/>
        </p:nvSpPr>
        <p:spPr>
          <a:xfrm>
            <a:off x="538163" y="1346200"/>
            <a:ext cx="404812" cy="1146175"/>
          </a:xfrm>
          <a:prstGeom prst="wedgeRectCallout">
            <a:avLst>
              <a:gd name="adj1" fmla="val 84829"/>
              <a:gd name="adj2" fmla="val 583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lIns="79200" tIns="39600" rIns="79200" bIns="39600" anchor="ctr">
            <a:spAutoFit/>
          </a:bodyPr>
          <a:p>
            <a:pPr lvl="0" indent="0" algn="ctr" defTabSz="802005"/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含镍废水</a:t>
            </a:r>
            <a:endParaRPr lang="zh-CN" altLang="en-US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406" name="TextBox 3"/>
          <p:cNvSpPr txBox="1"/>
          <p:nvPr/>
        </p:nvSpPr>
        <p:spPr>
          <a:xfrm>
            <a:off x="4438650" y="952500"/>
            <a:ext cx="1149350" cy="3381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/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含铬废水</a:t>
            </a:r>
            <a:endParaRPr lang="zh-CN" altLang="en-US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407" name="TextBox 17"/>
          <p:cNvSpPr txBox="1"/>
          <p:nvPr/>
        </p:nvSpPr>
        <p:spPr>
          <a:xfrm>
            <a:off x="7038975" y="1370013"/>
            <a:ext cx="1282700" cy="3381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/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浓脱脂废水</a:t>
            </a:r>
            <a:endParaRPr lang="zh-CN" altLang="en-US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408" name="矩形标注 18"/>
          <p:cNvSpPr/>
          <p:nvPr/>
        </p:nvSpPr>
        <p:spPr>
          <a:xfrm>
            <a:off x="3032125" y="3146425"/>
            <a:ext cx="406400" cy="1146175"/>
          </a:xfrm>
          <a:prstGeom prst="wedgeRectCallout">
            <a:avLst>
              <a:gd name="adj1" fmla="val -99366"/>
              <a:gd name="adj2" fmla="val 472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lIns="79200" tIns="39600" rIns="79200" bIns="39600" anchor="ctr">
            <a:spAutoFit/>
          </a:bodyPr>
          <a:p>
            <a:pPr lvl="0" indent="0" algn="ctr" defTabSz="802005"/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综合废水</a:t>
            </a:r>
            <a:endParaRPr lang="zh-CN" altLang="en-US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409" name="矩形标注 19"/>
          <p:cNvSpPr/>
          <p:nvPr/>
        </p:nvSpPr>
        <p:spPr>
          <a:xfrm>
            <a:off x="942975" y="5340350"/>
            <a:ext cx="406400" cy="1146175"/>
          </a:xfrm>
          <a:prstGeom prst="wedgeRectCallout">
            <a:avLst>
              <a:gd name="adj1" fmla="val 84829"/>
              <a:gd name="adj2" fmla="val 583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lIns="79200" tIns="39600" rIns="79200" bIns="39600" anchor="ctr">
            <a:spAutoFit/>
          </a:bodyPr>
          <a:p>
            <a:pPr lvl="0" indent="0" algn="ctr" defTabSz="802005"/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生化处理</a:t>
            </a:r>
            <a:endParaRPr lang="zh-CN" altLang="en-US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7561263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ja-JP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rPr>
              <a:t>事例</a:t>
            </a:r>
            <a:r>
              <a:rPr kumimoji="0" lang="en-US" altLang="ja-JP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rPr>
              <a:t>1</a:t>
            </a:r>
            <a:r>
              <a:rPr kumimoji="0" lang="ja-JP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rPr>
              <a:t>．</a:t>
            </a:r>
            <a:r>
              <a:rPr kumimoji="0" lang="zh-CN" altLang="ja-JP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S PGothic" panose="020B0600070205080204" pitchFamily="34" charset="-128"/>
                <a:ea typeface="宋体" panose="02010600030101010101" pitchFamily="2" charset="-122"/>
                <a:cs typeface="+mj-cs"/>
              </a:rPr>
              <a:t>废水在线监测</a:t>
            </a:r>
            <a:endParaRPr kumimoji="0" lang="zh-CN" altLang="ja-JP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MS PGothic" panose="020B0600070205080204" pitchFamily="34" charset="-128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604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038" y="2492375"/>
            <a:ext cx="4338637" cy="321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8363" y="2492375"/>
            <a:ext cx="4286250" cy="321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0" name="Text Box 18"/>
          <p:cNvSpPr txBox="1"/>
          <p:nvPr/>
        </p:nvSpPr>
        <p:spPr>
          <a:xfrm>
            <a:off x="950913" y="1774825"/>
            <a:ext cx="2663825" cy="3667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35280" lvl="0" indent="-335280" algn="ctr" defTabSz="895350"/>
            <a:r>
              <a:rPr lang="zh-CN" altLang="en-US" sz="1800" dirty="0">
                <a:latin typeface="MS PGothic" panose="020B0600070205080204" pitchFamily="34" charset="-128"/>
                <a:ea typeface="MS PGothic" panose="020B0600070205080204" pitchFamily="34" charset="-128"/>
              </a:rPr>
              <a:t>原来</a:t>
            </a:r>
            <a:r>
              <a:rPr lang="en-US" altLang="zh-CN" sz="1800" dirty="0">
                <a:latin typeface="MS PGothic" panose="020B0600070205080204" pitchFamily="34" charset="-128"/>
                <a:ea typeface="MS PGothic" panose="020B0600070205080204" pitchFamily="34" charset="-128"/>
              </a:rPr>
              <a:t>3</a:t>
            </a:r>
            <a:r>
              <a:rPr lang="zh-CN" altLang="en-US" sz="1800" dirty="0">
                <a:latin typeface="MS PGothic" panose="020B0600070205080204" pitchFamily="34" charset="-128"/>
                <a:ea typeface="宋体" panose="02010600030101010101" pitchFamily="2" charset="-122"/>
              </a:rPr>
              <a:t>台</a:t>
            </a:r>
            <a:endParaRPr lang="zh-CN" altLang="en-US" sz="1800" dirty="0">
              <a:latin typeface="MS PGothic" panose="020B0600070205080204" pitchFamily="34" charset="-128"/>
              <a:ea typeface="宋体" panose="02010600030101010101" pitchFamily="2" charset="-122"/>
            </a:endParaRPr>
          </a:p>
        </p:txBody>
      </p:sp>
      <p:sp>
        <p:nvSpPr>
          <p:cNvPr id="60421" name="Text Box 18"/>
          <p:cNvSpPr txBox="1"/>
          <p:nvPr/>
        </p:nvSpPr>
        <p:spPr>
          <a:xfrm>
            <a:off x="5454650" y="1774825"/>
            <a:ext cx="2663825" cy="3667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35280" lvl="0" indent="-335280" algn="ctr" defTabSz="895350"/>
            <a:r>
              <a:rPr lang="zh-CN" altLang="en-US" sz="1800" dirty="0">
                <a:latin typeface="MS PGothic" panose="020B0600070205080204" pitchFamily="34" charset="-128"/>
                <a:ea typeface="MS PGothic" panose="020B0600070205080204" pitchFamily="34" charset="-128"/>
              </a:rPr>
              <a:t>增设</a:t>
            </a:r>
            <a:r>
              <a:rPr lang="en-US" altLang="zh-CN" sz="1800" dirty="0">
                <a:latin typeface="MS PGothic" panose="020B0600070205080204" pitchFamily="34" charset="-128"/>
                <a:ea typeface="MS PGothic" panose="020B0600070205080204" pitchFamily="34" charset="-128"/>
              </a:rPr>
              <a:t>5</a:t>
            </a:r>
            <a:r>
              <a:rPr lang="zh-CN" altLang="en-US" sz="1800" dirty="0">
                <a:latin typeface="MS PGothic" panose="020B0600070205080204" pitchFamily="34" charset="-128"/>
                <a:ea typeface="宋体" panose="02010600030101010101" pitchFamily="2" charset="-122"/>
              </a:rPr>
              <a:t>台</a:t>
            </a:r>
            <a:endParaRPr lang="zh-CN" altLang="en-US" sz="1800" dirty="0">
              <a:latin typeface="MS PGothic" panose="020B0600070205080204" pitchFamily="34" charset="-128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7561263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ja-JP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rPr>
              <a:t>事例</a:t>
            </a:r>
            <a:r>
              <a:rPr kumimoji="0" lang="en-US" altLang="ja-JP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rPr>
              <a:t>2</a:t>
            </a:r>
            <a:r>
              <a:rPr kumimoji="0" lang="ja-JP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rPr>
              <a:t>．</a:t>
            </a:r>
            <a:r>
              <a:rPr kumimoji="0" lang="zh-CN" altLang="ja-JP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S PGothic" panose="020B0600070205080204" pitchFamily="34" charset="-128"/>
                <a:ea typeface="宋体" panose="02010600030101010101" pitchFamily="2" charset="-122"/>
                <a:cs typeface="+mj-cs"/>
              </a:rPr>
              <a:t>废水分析管理</a:t>
            </a:r>
            <a:endParaRPr kumimoji="0" lang="zh-CN" altLang="ja-JP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MS PGothic" panose="020B0600070205080204" pitchFamily="34" charset="-128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6144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3813" y="2620963"/>
            <a:ext cx="5130800" cy="3846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88" y="1916113"/>
            <a:ext cx="3405187" cy="456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4" name="Text Box 18"/>
          <p:cNvSpPr txBox="1"/>
          <p:nvPr/>
        </p:nvSpPr>
        <p:spPr>
          <a:xfrm>
            <a:off x="600075" y="1270000"/>
            <a:ext cx="2663825" cy="3667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35280" lvl="0" indent="-335280" algn="ctr" defTabSz="895350"/>
            <a:r>
              <a:rPr lang="zh-CN" altLang="en-US" sz="1800" dirty="0">
                <a:latin typeface="MS PGothic" panose="020B0600070205080204" pitchFamily="34" charset="-128"/>
                <a:ea typeface="MS PGothic" panose="020B0600070205080204" pitchFamily="34" charset="-128"/>
              </a:rPr>
              <a:t>分析报告</a:t>
            </a:r>
            <a:endParaRPr lang="zh-CN" altLang="en-US" sz="1800" dirty="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61445" name="Text Box 18"/>
          <p:cNvSpPr txBox="1"/>
          <p:nvPr/>
        </p:nvSpPr>
        <p:spPr>
          <a:xfrm>
            <a:off x="5067300" y="1270000"/>
            <a:ext cx="2663825" cy="3667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35280" lvl="0" indent="-335280" algn="ctr" defTabSz="895350"/>
            <a:r>
              <a:rPr lang="ja-JP" altLang="en-US" sz="1800" dirty="0">
                <a:latin typeface="MS PGothic" panose="020B0600070205080204" pitchFamily="34" charset="-128"/>
                <a:ea typeface="MS PGothic" panose="020B0600070205080204" pitchFamily="34" charset="-128"/>
              </a:rPr>
              <a:t>原子吸光分光光度</a:t>
            </a:r>
            <a:r>
              <a:rPr lang="zh-CN" altLang="ja-JP" sz="1800" dirty="0">
                <a:latin typeface="MS PGothic" panose="020B0600070205080204" pitchFamily="34" charset="-128"/>
                <a:ea typeface="宋体" panose="02010600030101010101" pitchFamily="2" charset="-122"/>
              </a:rPr>
              <a:t>计</a:t>
            </a:r>
            <a:endParaRPr lang="zh-CN" altLang="ja-JP" sz="1800" dirty="0">
              <a:latin typeface="MS PGothic" panose="020B0600070205080204" pitchFamily="34" charset="-128"/>
              <a:ea typeface="宋体" panose="02010600030101010101" pitchFamily="2" charset="-122"/>
            </a:endParaRPr>
          </a:p>
        </p:txBody>
      </p:sp>
      <p:sp>
        <p:nvSpPr>
          <p:cNvPr id="61446" name="云形标注 10"/>
          <p:cNvSpPr/>
          <p:nvPr/>
        </p:nvSpPr>
        <p:spPr>
          <a:xfrm>
            <a:off x="4500563" y="2620963"/>
            <a:ext cx="1898650" cy="1095375"/>
          </a:xfrm>
          <a:prstGeom prst="cloudCallout">
            <a:avLst>
              <a:gd name="adj1" fmla="val -18954"/>
              <a:gd name="adj2" fmla="val 86338"/>
            </a:avLst>
          </a:prstGeom>
          <a:noFill/>
          <a:ln w="127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ctr" anchorCtr="1"/>
          <a:p>
            <a:pPr lvl="0" indent="0" algn="ctr" defTabSz="802005"/>
            <a:r>
              <a:rPr lang="zh-CN" altLang="ja-JP" sz="1600" dirty="0">
                <a:solidFill>
                  <a:srgbClr val="FFFF00"/>
                </a:solidFill>
                <a:latin typeface="MS PGothic" panose="020B0600070205080204" pitchFamily="34" charset="-128"/>
                <a:ea typeface="宋体" panose="02010600030101010101" pitchFamily="2" charset="-122"/>
              </a:rPr>
              <a:t>原来</a:t>
            </a:r>
            <a:r>
              <a:rPr lang="en-US" altLang="zh-CN" sz="1600" dirty="0">
                <a:solidFill>
                  <a:srgbClr val="FFFF00"/>
                </a:solidFill>
                <a:latin typeface="MS PGothic" panose="020B0600070205080204" pitchFamily="34" charset="-128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solidFill>
                  <a:srgbClr val="FFFF00"/>
                </a:solidFill>
                <a:latin typeface="MS PGothic" panose="020B0600070205080204" pitchFamily="34" charset="-128"/>
                <a:ea typeface="宋体" panose="02010600030101010101" pitchFamily="2" charset="-122"/>
              </a:rPr>
              <a:t>台</a:t>
            </a:r>
            <a:endParaRPr lang="zh-CN" altLang="en-US" sz="1600" dirty="0">
              <a:solidFill>
                <a:srgbClr val="FFFF00"/>
              </a:solidFill>
              <a:latin typeface="MS PGothic" panose="020B0600070205080204" pitchFamily="34" charset="-128"/>
              <a:ea typeface="宋体" panose="02010600030101010101" pitchFamily="2" charset="-122"/>
            </a:endParaRPr>
          </a:p>
          <a:p>
            <a:pPr lvl="0" indent="0" algn="ctr" defTabSz="802005"/>
            <a:r>
              <a:rPr lang="ja-JP" altLang="en-US" sz="1600" dirty="0">
                <a:solidFill>
                  <a:srgbClr val="FFFF00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（上海精科）</a:t>
            </a:r>
            <a:endParaRPr lang="zh-CN" altLang="en-US" sz="1600" dirty="0">
              <a:solidFill>
                <a:srgbClr val="FFFF00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61447" name="云形标注 11"/>
          <p:cNvSpPr/>
          <p:nvPr/>
        </p:nvSpPr>
        <p:spPr>
          <a:xfrm>
            <a:off x="6875463" y="2581275"/>
            <a:ext cx="1900237" cy="1096963"/>
          </a:xfrm>
          <a:prstGeom prst="cloudCallout">
            <a:avLst>
              <a:gd name="adj1" fmla="val -22708"/>
              <a:gd name="adj2" fmla="val 84171"/>
            </a:avLst>
          </a:prstGeom>
          <a:noFill/>
          <a:ln w="127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ctr" anchorCtr="1"/>
          <a:p>
            <a:pPr lvl="0" indent="0" algn="ctr" defTabSz="802005"/>
            <a:r>
              <a:rPr lang="zh-CN" altLang="ja-JP" sz="1600" dirty="0">
                <a:solidFill>
                  <a:srgbClr val="FFFF00"/>
                </a:solidFill>
                <a:latin typeface="MS PGothic" panose="020B0600070205080204" pitchFamily="34" charset="-128"/>
                <a:ea typeface="宋体" panose="02010600030101010101" pitchFamily="2" charset="-122"/>
              </a:rPr>
              <a:t>新购入</a:t>
            </a:r>
            <a:r>
              <a:rPr lang="ja-JP" altLang="en-US" sz="1600" dirty="0">
                <a:solidFill>
                  <a:srgbClr val="FFFF00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１台</a:t>
            </a:r>
            <a:endParaRPr lang="en-US" altLang="ja-JP" sz="1600" dirty="0">
              <a:solidFill>
                <a:srgbClr val="FFFF00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pPr lvl="0" indent="0" algn="ctr" defTabSz="802005"/>
            <a:r>
              <a:rPr lang="ja-JP" altLang="en-US" sz="1600" dirty="0">
                <a:solidFill>
                  <a:srgbClr val="FFFF00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（日本島津）</a:t>
            </a:r>
            <a:endParaRPr lang="zh-CN" altLang="en-US" sz="1600" dirty="0">
              <a:solidFill>
                <a:srgbClr val="FFFF00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7561263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ja-JP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S PGothic" panose="020B0600070205080204" pitchFamily="34" charset="-128"/>
                <a:ea typeface="宋体" panose="02010600030101010101" pitchFamily="2" charset="-122"/>
                <a:cs typeface="+mj-cs"/>
              </a:rPr>
              <a:t>目前污水处理水平</a:t>
            </a:r>
            <a:endParaRPr kumimoji="0" lang="zh-CN" altLang="ja-JP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MS PGothic" panose="020B0600070205080204" pitchFamily="34" charset="-128"/>
              <a:ea typeface="宋体" panose="02010600030101010101" pitchFamily="2" charset="-122"/>
              <a:cs typeface="+mj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9700" y="1052513"/>
          <a:ext cx="4432300" cy="45894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5159"/>
                <a:gridCol w="1337089"/>
                <a:gridCol w="624250"/>
                <a:gridCol w="2065803"/>
              </a:tblGrid>
              <a:tr h="375397">
                <a:tc gridSpan="4">
                  <a:txBody>
                    <a:bodyPr/>
                    <a:p>
                      <a:r>
                        <a:rPr lang="ja-JP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</a:t>
                      </a:r>
                      <a:r>
                        <a:rPr lang="en-US" altLang="ja-JP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ja-JP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水</a:t>
                      </a:r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污染物特别排放限值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16536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污染物名称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排放浓度限值</a:t>
                      </a:r>
                      <a:endParaRPr lang="en-US" altLang="ja-JP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污染物排放监控位置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</a:tr>
              <a:tr h="375397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总铬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车间或终端排放口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</a:tr>
              <a:tr h="375397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六价铬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车间或终端排放口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</a:tr>
              <a:tr h="375397"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总镍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车间或终端排放口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</a:tr>
              <a:tr h="375397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总锌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</a:tr>
              <a:tr h="375397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pH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值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～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</a:tr>
              <a:tr h="375397"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悬浮物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</a:tr>
              <a:tr h="397177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化学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需氧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量</a:t>
                      </a:r>
                      <a:endParaRPr lang="en-US" altLang="ja-JP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COD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</a:tr>
              <a:tr h="397177"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氨氮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</a:tr>
              <a:tr h="375397"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总氮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</a:tr>
              <a:tr h="375397"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815" marB="45815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总磷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819" marB="45819" anchor="ctr" anchorCtr="1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572000" y="1052513"/>
          <a:ext cx="4432300" cy="457993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5159"/>
                <a:gridCol w="1337089"/>
                <a:gridCol w="624250"/>
                <a:gridCol w="2065803"/>
              </a:tblGrid>
              <a:tr h="374514">
                <a:tc gridSpan="4">
                  <a:txBody>
                    <a:bodyPr/>
                    <a:p>
                      <a:r>
                        <a:rPr lang="ja-JP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</a:t>
                      </a:r>
                      <a:r>
                        <a:rPr lang="en-US" altLang="ja-JP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ja-JP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水</a:t>
                      </a:r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污染物特别排放限值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15557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污染物名称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4" marB="45704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排放浓度限值</a:t>
                      </a:r>
                      <a:endParaRPr lang="en-US" altLang="ja-JP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4" marB="45704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污染物排放监控位置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4" marB="45704" anchor="ctr" anchorCtr="1"/>
                </a:tc>
              </a:tr>
              <a:tr h="374514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总镉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车间或生产设施废水排放口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</a:tr>
              <a:tr h="374514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总银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车间或生产设施废水排放口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</a:tr>
              <a:tr h="374514"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总铅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车间或生产设施废水排放口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</a:tr>
              <a:tr h="374514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总汞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0.005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车间或生产设施废水排放口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</a:tr>
              <a:tr h="374514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总铜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</a:tr>
              <a:tr h="374514"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总铁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</a:tr>
              <a:tr h="419240"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总铝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</a:tr>
              <a:tr h="374514"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石油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</a:tr>
              <a:tr h="374514"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氟化物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</a:tr>
              <a:tr h="374514">
                <a:tc>
                  <a:txBody>
                    <a:bodyPr/>
                    <a:p>
                      <a:pPr algn="ctr"/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7" marR="91447" marT="45707" marB="45707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总氰化物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mg/L</a:t>
                      </a:r>
                      <a:r>
                        <a:rPr lang="ja-JP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  <a:tc>
                  <a:txBody>
                    <a:bodyPr/>
                    <a:p>
                      <a:pPr algn="ctr"/>
                      <a:r>
                        <a:rPr lang="en-US" altLang="ja-JP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  <a:tc>
                  <a:txBody>
                    <a:bodyPr/>
                    <a:p>
                      <a:pPr algn="ctr"/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终端排放口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0" marR="91450" marT="45711" marB="45711" anchor="ctr" anchorCtr="1"/>
                </a:tc>
              </a:tr>
            </a:tbl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69875" y="5642610"/>
            <a:ext cx="8024495" cy="719455"/>
          </a:xfrm>
          <a:prstGeom prst="rect">
            <a:avLst/>
          </a:prstGeom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社内污水处理满足</a:t>
            </a:r>
            <a:r>
              <a:rPr kumimoji="0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MS PGothic" panose="020B0600070205080204" pitchFamily="34" charset="-128"/>
                <a:cs typeface="+mj-cs"/>
              </a:rPr>
              <a:t>GB21900</a:t>
            </a:r>
            <a:r>
              <a:rPr kumimoji="0" lang="ja-JP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MS PGothic" panose="020B0600070205080204" pitchFamily="34" charset="-128"/>
                <a:cs typeface="+mj-cs"/>
              </a:rPr>
              <a:t>－</a:t>
            </a:r>
            <a:r>
              <a:rPr kumimoji="0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MS PGothic" panose="020B0600070205080204" pitchFamily="34" charset="-128"/>
                <a:cs typeface="+mj-cs"/>
              </a:rPr>
              <a:t>2008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废水排放表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标准。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15" descr="http://a3.att.hudong.com/90/76/0120000000048111850767608629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8838" y="3676650"/>
            <a:ext cx="4367212" cy="301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9" descr=")Z_9$ZGC[))TGP{A1BTEKG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8838" y="1052513"/>
            <a:ext cx="4367212" cy="240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公司</a:t>
            </a: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概况</a:t>
            </a:r>
            <a:endParaRPr kumimoji="0" lang="ja-JP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9221" name="TextBox 1"/>
          <p:cNvSpPr txBox="1"/>
          <p:nvPr/>
        </p:nvSpPr>
        <p:spPr>
          <a:xfrm>
            <a:off x="7531100" y="3860800"/>
            <a:ext cx="14986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ja-JP" altLang="en-US" sz="1400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珠江デルタ地図</a:t>
            </a:r>
            <a:endParaRPr lang="zh-CN" altLang="en-US" sz="140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9222" name="矩形标注 1"/>
          <p:cNvSpPr/>
          <p:nvPr/>
        </p:nvSpPr>
        <p:spPr>
          <a:xfrm>
            <a:off x="5743575" y="5556250"/>
            <a:ext cx="523875" cy="249238"/>
          </a:xfrm>
          <a:prstGeom prst="wedgeRectCallout">
            <a:avLst>
              <a:gd name="adj1" fmla="val 34602"/>
              <a:gd name="adj2" fmla="val 126074"/>
            </a:avLst>
          </a:prstGeom>
          <a:noFill/>
          <a:ln w="12700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 anchor="ctr" anchorCtr="1">
            <a:spAutoFit/>
          </a:bodyPr>
          <a:p>
            <a:pPr algn="ctr" defTabSz="802005"/>
            <a:r>
              <a:rPr lang="en-US" altLang="zh-CN" sz="1100" dirty="0">
                <a:solidFill>
                  <a:srgbClr val="002060"/>
                </a:solidFill>
                <a:latin typeface="Arial Black" panose="020B0A04020102020204" pitchFamily="34" charset="0"/>
                <a:ea typeface="MS PGothic" panose="020B0600070205080204" pitchFamily="34" charset="-128"/>
              </a:rPr>
              <a:t>MST</a:t>
            </a:r>
            <a:endParaRPr lang="zh-CN" altLang="en-US" sz="1100" dirty="0">
              <a:solidFill>
                <a:srgbClr val="002060"/>
              </a:solidFill>
              <a:latin typeface="Arial Black" panose="020B0A040201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9224" name="TextBox 1"/>
          <p:cNvSpPr txBox="1"/>
          <p:nvPr/>
        </p:nvSpPr>
        <p:spPr>
          <a:xfrm>
            <a:off x="7235825" y="1052513"/>
            <a:ext cx="1800225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ja-JP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珠海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工厂效果图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5" name="矩形标注 1"/>
          <p:cNvSpPr/>
          <p:nvPr/>
        </p:nvSpPr>
        <p:spPr>
          <a:xfrm>
            <a:off x="4725988" y="2000250"/>
            <a:ext cx="989012" cy="265113"/>
          </a:xfrm>
          <a:prstGeom prst="wedgeRectCallout">
            <a:avLst>
              <a:gd name="adj1" fmla="val -10102"/>
              <a:gd name="adj2" fmla="val 90639"/>
            </a:avLst>
          </a:prstGeom>
          <a:noFill/>
          <a:ln w="1905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>
            <a:spAutoFit/>
          </a:bodyPr>
          <a:p>
            <a:pPr algn="ctr" defTabSz="802005"/>
            <a:r>
              <a:rPr lang="en-US" altLang="ja-JP" sz="1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ja-JP" altLang="en-US" sz="1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lang="zh-CN" altLang="en-US" sz="1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厂房</a:t>
            </a:r>
            <a:endParaRPr lang="zh-CN" altLang="en-US" sz="1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6" name="矩形标注 1"/>
          <p:cNvSpPr/>
          <p:nvPr/>
        </p:nvSpPr>
        <p:spPr>
          <a:xfrm>
            <a:off x="7988300" y="1655763"/>
            <a:ext cx="989013" cy="265112"/>
          </a:xfrm>
          <a:prstGeom prst="wedgeRectCallout">
            <a:avLst>
              <a:gd name="adj1" fmla="val -10102"/>
              <a:gd name="adj2" fmla="val 90639"/>
            </a:avLst>
          </a:prstGeom>
          <a:noFill/>
          <a:ln w="1905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>
            <a:spAutoFit/>
          </a:bodyPr>
          <a:p>
            <a:pPr algn="ctr" defTabSz="802005"/>
            <a:r>
              <a:rPr lang="en-US" altLang="zh-CN" sz="1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期厂房</a:t>
            </a:r>
            <a:endParaRPr lang="zh-CN" altLang="en-US" sz="1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7" name="矩形标注 1"/>
          <p:cNvSpPr/>
          <p:nvPr/>
        </p:nvSpPr>
        <p:spPr>
          <a:xfrm>
            <a:off x="6357938" y="1477963"/>
            <a:ext cx="989012" cy="265112"/>
          </a:xfrm>
          <a:prstGeom prst="wedgeRectCallout">
            <a:avLst>
              <a:gd name="adj1" fmla="val -10102"/>
              <a:gd name="adj2" fmla="val 90639"/>
            </a:avLst>
          </a:prstGeom>
          <a:noFill/>
          <a:ln w="1905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>
            <a:spAutoFit/>
          </a:bodyPr>
          <a:p>
            <a:pPr algn="ctr" defTabSz="802005"/>
            <a:r>
              <a:rPr lang="en-US" altLang="zh-CN" sz="1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期厂房</a:t>
            </a:r>
            <a:endParaRPr lang="zh-CN" altLang="en-US" sz="1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8" name="矩形标注 1"/>
          <p:cNvSpPr/>
          <p:nvPr/>
        </p:nvSpPr>
        <p:spPr>
          <a:xfrm>
            <a:off x="7983538" y="2997200"/>
            <a:ext cx="989012" cy="265113"/>
          </a:xfrm>
          <a:prstGeom prst="wedgeRectCallout">
            <a:avLst>
              <a:gd name="adj1" fmla="val -34116"/>
              <a:gd name="adj2" fmla="val -102319"/>
            </a:avLst>
          </a:prstGeom>
          <a:noFill/>
          <a:ln w="1905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9200" tIns="39600" rIns="79200" bIns="39600">
            <a:spAutoFit/>
          </a:bodyPr>
          <a:p>
            <a:pPr algn="ctr" defTabSz="802005"/>
            <a:r>
              <a:rPr lang="en-US" altLang="zh-CN" sz="1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期厂房</a:t>
            </a:r>
            <a:endParaRPr lang="zh-CN" altLang="en-US" sz="1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07950" y="1052513"/>
          <a:ext cx="4464050" cy="54721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0762"/>
                <a:gridCol w="3303288"/>
              </a:tblGrid>
              <a:tr h="5290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latin typeface="楷体" pitchFamily="49" charset="-122"/>
                          <a:ea typeface="楷体" pitchFamily="49" charset="-122"/>
                        </a:rPr>
                        <a:t>总公司</a:t>
                      </a:r>
                      <a:endParaRPr lang="zh-CN" altLang="en-US" sz="1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珠海市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玛斯特五金塑胶制品</a:t>
                      </a:r>
                      <a:r>
                        <a:rPr lang="zh-TW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有限公司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MST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zh-TW" altLang="en-US" sz="1400" b="0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/>
                </a:tc>
              </a:tr>
              <a:tr h="677153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400" b="1" dirty="0" smtClean="0">
                          <a:latin typeface="楷体" pitchFamily="49" charset="-122"/>
                          <a:ea typeface="楷体" pitchFamily="49" charset="-122"/>
                        </a:rPr>
                        <a:t>子</a:t>
                      </a:r>
                      <a:r>
                        <a:rPr lang="zh-CN" altLang="en-US" sz="1400" b="1" dirty="0" smtClean="0">
                          <a:latin typeface="楷体" pitchFamily="49" charset="-122"/>
                          <a:ea typeface="楷体" pitchFamily="49" charset="-122"/>
                        </a:rPr>
                        <a:t>公司</a:t>
                      </a:r>
                      <a:endParaRPr lang="zh-CN" altLang="en-US" sz="1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珠海市玛斯特汽车零部件有限公司</a:t>
                      </a:r>
                      <a:endParaRPr lang="zh-CN" altLang="ja-JP" sz="1400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中山市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玛仕德金属表面处理</a:t>
                      </a:r>
                      <a:r>
                        <a:rPr lang="zh-TW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有限公司</a:t>
                      </a:r>
                      <a:endParaRPr lang="zh-TW" altLang="en-US" sz="1400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ja-JP" sz="1400" b="0" dirty="0" smtClean="0">
                          <a:latin typeface="楷体" pitchFamily="49" charset="-122"/>
                          <a:ea typeface="楷体" pitchFamily="49" charset="-122"/>
                        </a:rPr>
                        <a:t>珠海市玛斯特恒新铝材加工有限公司</a:t>
                      </a:r>
                      <a:endParaRPr lang="zh-CN" altLang="ja-JP" sz="1400" b="0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/>
                </a:tc>
              </a:tr>
              <a:tr h="6088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latin typeface="楷体" pitchFamily="49" charset="-122"/>
                          <a:ea typeface="楷体" pitchFamily="49" charset="-122"/>
                        </a:rPr>
                        <a:t>总公司地址</a:t>
                      </a:r>
                      <a:endParaRPr lang="zh-CN" altLang="en-US" sz="1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广东省</a:t>
                      </a:r>
                      <a:r>
                        <a:rPr lang="zh-TW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珠海市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斗门区</a:t>
                      </a:r>
                      <a:r>
                        <a:rPr lang="zh-TW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珠峰大道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边</a:t>
                      </a:r>
                      <a:endParaRPr lang="en-US" altLang="zh-TW" sz="1400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TW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（富山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工业园内</a:t>
                      </a:r>
                      <a:r>
                        <a:rPr lang="zh-TW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zh-TW" altLang="en-US" sz="1400" b="0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/>
                </a:tc>
              </a:tr>
              <a:tr h="6088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latin typeface="楷体" pitchFamily="49" charset="-122"/>
                          <a:ea typeface="楷体" pitchFamily="49" charset="-122"/>
                        </a:rPr>
                        <a:t>高层代表</a:t>
                      </a:r>
                      <a:endParaRPr lang="zh-CN" altLang="en-US" sz="1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董事长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　　叶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伟东</a:t>
                      </a:r>
                      <a:endParaRPr lang="en-US" altLang="zh-CN" sz="1400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总经理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　　向可友</a:t>
                      </a:r>
                      <a:endParaRPr lang="ja-JP" altLang="en-US" sz="1400" b="0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/>
                </a:tc>
              </a:tr>
              <a:tr h="5290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latin typeface="楷体" pitchFamily="49" charset="-122"/>
                          <a:ea typeface="楷体" pitchFamily="49" charset="-122"/>
                        </a:rPr>
                        <a:t>创立</a:t>
                      </a:r>
                      <a:endParaRPr lang="zh-CN" altLang="en-US" sz="1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2003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年</a:t>
                      </a:r>
                      <a:r>
                        <a:rPr lang="en-US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月</a:t>
                      </a:r>
                      <a:endParaRPr lang="ja-JP" altLang="en-US" sz="1400" b="0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/>
                </a:tc>
              </a:tr>
              <a:tr h="5290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latin typeface="楷体" pitchFamily="49" charset="-122"/>
                          <a:ea typeface="楷体" pitchFamily="49" charset="-122"/>
                        </a:rPr>
                        <a:t>业务范围</a:t>
                      </a:r>
                      <a:endParaRPr lang="zh-CN" altLang="en-US" sz="1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0" dirty="0" smtClean="0">
                          <a:latin typeface="楷体" pitchFamily="49" charset="-122"/>
                          <a:ea typeface="楷体" pitchFamily="49" charset="-122"/>
                        </a:rPr>
                        <a:t>汽车</a:t>
                      </a:r>
                      <a:r>
                        <a:rPr lang="en-US" altLang="ja-JP" sz="1400" b="0" dirty="0" smtClean="0">
                          <a:latin typeface="楷体" pitchFamily="49" charset="-122"/>
                          <a:ea typeface="楷体" pitchFamily="49" charset="-122"/>
                        </a:rPr>
                        <a:t>/</a:t>
                      </a:r>
                      <a:r>
                        <a:rPr lang="zh-CN" altLang="en-US" sz="1400" b="0" dirty="0" smtClean="0">
                          <a:latin typeface="楷体" pitchFamily="49" charset="-122"/>
                          <a:ea typeface="楷体" pitchFamily="49" charset="-122"/>
                        </a:rPr>
                        <a:t>摩托车零配件环保型电镀锌</a:t>
                      </a:r>
                      <a:r>
                        <a:rPr lang="ja-JP" altLang="en-US" sz="1400" b="0" dirty="0" smtClean="0">
                          <a:latin typeface="楷体" pitchFamily="49" charset="-122"/>
                          <a:ea typeface="楷体" pitchFamily="49" charset="-122"/>
                        </a:rPr>
                        <a:t>、</a:t>
                      </a:r>
                      <a:r>
                        <a:rPr lang="zh-CN" altLang="en-US" sz="1400" b="0" dirty="0" smtClean="0">
                          <a:latin typeface="楷体" pitchFamily="49" charset="-122"/>
                          <a:ea typeface="楷体" pitchFamily="49" charset="-122"/>
                        </a:rPr>
                        <a:t>电镀锌镍</a:t>
                      </a:r>
                      <a:r>
                        <a:rPr lang="ja-JP" altLang="en-US" sz="1400" b="0" dirty="0" smtClean="0">
                          <a:latin typeface="楷体" pitchFamily="49" charset="-122"/>
                          <a:ea typeface="楷体" pitchFamily="49" charset="-122"/>
                        </a:rPr>
                        <a:t>、</a:t>
                      </a:r>
                      <a:r>
                        <a:rPr lang="zh-CN" altLang="en-US" sz="1400" b="0" dirty="0" smtClean="0">
                          <a:latin typeface="楷体" pitchFamily="49" charset="-122"/>
                          <a:ea typeface="楷体" pitchFamily="49" charset="-122"/>
                        </a:rPr>
                        <a:t>黑色电泳、化学镀镍、铝氧化等。</a:t>
                      </a:r>
                      <a:endParaRPr lang="ja-JP" altLang="en-US" sz="1400" b="0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/>
                </a:tc>
              </a:tr>
              <a:tr h="6088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latin typeface="楷体" pitchFamily="49" charset="-122"/>
                          <a:ea typeface="楷体" pitchFamily="49" charset="-122"/>
                        </a:rPr>
                        <a:t>注册资金</a:t>
                      </a:r>
                      <a:endParaRPr lang="zh-CN" altLang="en-US" sz="1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2749</a:t>
                      </a:r>
                      <a:r>
                        <a:rPr lang="en-US" altLang="zh-CN" sz="1400" dirty="0" smtClean="0">
                          <a:latin typeface="楷体" pitchFamily="49" charset="-122"/>
                          <a:ea typeface="楷体" pitchFamily="49" charset="-122"/>
                        </a:rPr>
                        <a:t>.4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万元</a:t>
                      </a:r>
                      <a:endParaRPr lang="en-US" altLang="ja-JP" sz="1400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2015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年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底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ja-JP" altLang="en-US" sz="1400" b="0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/>
                </a:tc>
              </a:tr>
              <a:tr h="85237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latin typeface="楷体" pitchFamily="49" charset="-122"/>
                          <a:ea typeface="楷体" pitchFamily="49" charset="-122"/>
                        </a:rPr>
                        <a:t>员工人数</a:t>
                      </a:r>
                      <a:endParaRPr lang="zh-CN" altLang="en-US" sz="1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珠海</a:t>
                      </a:r>
                      <a:r>
                        <a:rPr lang="en-US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MST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：</a:t>
                      </a:r>
                      <a:r>
                        <a:rPr lang="en-US" altLang="zh-CN" sz="1400" dirty="0" smtClean="0">
                          <a:latin typeface="楷体" pitchFamily="49" charset="-122"/>
                          <a:ea typeface="楷体" pitchFamily="49" charset="-122"/>
                        </a:rPr>
                        <a:t>570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人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硕士</a:t>
                      </a:r>
                      <a:r>
                        <a:rPr lang="en-US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3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人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、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本科</a:t>
                      </a:r>
                      <a:r>
                        <a:rPr lang="en-US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15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人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en-US" altLang="ja-JP" sz="1400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2016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年</a:t>
                      </a:r>
                      <a:r>
                        <a:rPr lang="en-US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8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月）</a:t>
                      </a:r>
                      <a:endParaRPr lang="zh-CN" altLang="en-US" sz="1400" b="0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/>
                </a:tc>
              </a:tr>
              <a:tr h="5290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latin typeface="楷体" pitchFamily="49" charset="-122"/>
                          <a:ea typeface="楷体" pitchFamily="49" charset="-122"/>
                        </a:rPr>
                        <a:t>占地面积</a:t>
                      </a:r>
                      <a:endParaRPr lang="zh-CN" altLang="en-US" sz="1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楷体" pitchFamily="49" charset="-122"/>
                          <a:ea typeface="楷体" pitchFamily="49" charset="-122"/>
                        </a:rPr>
                        <a:t>17</a:t>
                      </a:r>
                      <a:r>
                        <a:rPr lang="zh-CN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，</a:t>
                      </a:r>
                      <a:r>
                        <a:rPr lang="en-US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400</a:t>
                      </a:r>
                      <a:r>
                        <a:rPr lang="ja-JP" altLang="en-US" sz="1400" dirty="0" smtClean="0">
                          <a:latin typeface="楷体" pitchFamily="49" charset="-122"/>
                          <a:ea typeface="楷体" pitchFamily="49" charset="-122"/>
                        </a:rPr>
                        <a:t>㎡</a:t>
                      </a:r>
                      <a:r>
                        <a:rPr lang="zh-CN" altLang="ja-JP" sz="1400" dirty="0" smtClean="0">
                          <a:latin typeface="楷体" pitchFamily="49" charset="-122"/>
                          <a:ea typeface="楷体" pitchFamily="49" charset="-122"/>
                        </a:rPr>
                        <a:t>（总公司）</a:t>
                      </a:r>
                      <a:endParaRPr lang="zh-CN" altLang="ja-JP" sz="1400" b="0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 marT="45716" marB="45716" anchor="ctr"/>
                </a:tc>
              </a:tr>
            </a:tbl>
          </a:graphicData>
        </a:graphic>
      </p:graphicFrame>
      <p:sp>
        <p:nvSpPr>
          <p:cNvPr id="9261" name="TextBox 1"/>
          <p:cNvSpPr txBox="1"/>
          <p:nvPr/>
        </p:nvSpPr>
        <p:spPr>
          <a:xfrm>
            <a:off x="7235825" y="6092825"/>
            <a:ext cx="1784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地理位置示意图</a:t>
            </a:r>
            <a:endParaRPr lang="en-US" altLang="ja-JP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0" hangingPunct="0"/>
            <a:r>
              <a:rPr lang="ja-JP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（珠江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三角洲地区</a:t>
            </a:r>
            <a:r>
              <a:rPr lang="ja-JP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6375" y="314166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ctr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ja-JP" sz="4000" dirty="0">
                <a:latin typeface="楷体" pitchFamily="49" charset="-122"/>
                <a:ea typeface="楷体" pitchFamily="49" charset="-122"/>
                <a:sym typeface="+mn-ea"/>
              </a:rPr>
              <a:t>镀锌</a:t>
            </a:r>
            <a:r>
              <a:rPr lang="en-US" altLang="zh-CN" sz="4000" dirty="0">
                <a:latin typeface="楷体" pitchFamily="49" charset="-122"/>
                <a:ea typeface="楷体" pitchFamily="49" charset="-122"/>
                <a:sym typeface="+mn-ea"/>
              </a:rPr>
              <a:t>+</a:t>
            </a:r>
            <a:r>
              <a:rPr lang="zh-CN" altLang="en-US" sz="4000" dirty="0">
                <a:latin typeface="楷体" pitchFamily="49" charset="-122"/>
                <a:ea typeface="楷体" pitchFamily="49" charset="-122"/>
                <a:sym typeface="+mn-ea"/>
              </a:rPr>
              <a:t>电泳专题</a:t>
            </a:r>
            <a:endParaRPr kumimoji="0" lang="zh-CN" altLang="en-US" sz="40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Rectangle 12"/>
          <p:cNvSpPr/>
          <p:nvPr/>
        </p:nvSpPr>
        <p:spPr>
          <a:xfrm>
            <a:off x="367030" y="1125855"/>
            <a:ext cx="8288020" cy="3990975"/>
          </a:xfrm>
          <a:prstGeom prst="rect">
            <a:avLst/>
          </a:prstGeom>
          <a:solidFill>
            <a:srgbClr val="DDDDDD"/>
          </a:solidFill>
          <a:ln w="9525" cap="flat" cmpd="sng">
            <a:solidFill>
              <a:srgbClr val="00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86649" tIns="43324" rIns="86649" bIns="43324" anchor="ctr"/>
          <a:p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6" name="Rectangle 4"/>
          <p:cNvSpPr/>
          <p:nvPr/>
        </p:nvSpPr>
        <p:spPr>
          <a:xfrm>
            <a:off x="282575" y="5213350"/>
            <a:ext cx="8429625" cy="916940"/>
          </a:xfrm>
          <a:prstGeom prst="rect">
            <a:avLst/>
          </a:prstGeom>
          <a:solidFill>
            <a:srgbClr val="99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86641" tIns="43320" rIns="86641" bIns="43320" anchor="t">
            <a:spAutoFit/>
          </a:bodyPr>
          <a:p>
            <a:pPr marL="335280" indent="-335280" defTabSz="894080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生产线采用龙门吊挂方式，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型布局，产能大，占地面积小。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indent="-335280" defTabSz="894080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生产线设计：主要针对中、小型五金冲压件镀锌黑色钝化工艺。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indent="-335280" defTabSz="894080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使用药剂：安美特、恒捷、高信化工等公司生产的药剂。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518" name="Text Box 4"/>
          <p:cNvSpPr txBox="1"/>
          <p:nvPr/>
        </p:nvSpPr>
        <p:spPr>
          <a:xfrm>
            <a:off x="1347788" y="2052638"/>
            <a:ext cx="174625" cy="503237"/>
          </a:xfrm>
          <a:prstGeom prst="rect">
            <a:avLst/>
          </a:prstGeom>
          <a:noFill/>
          <a:ln w="9525">
            <a:noFill/>
          </a:ln>
        </p:spPr>
        <p:txBody>
          <a:bodyPr wrap="none" lIns="86649" tIns="43324" rIns="86649" bIns="43324" anchor="t">
            <a:spAutoFit/>
          </a:bodyPr>
          <a:p>
            <a:pPr marL="335280" indent="-335280" algn="ctr" defTabSz="895350"/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9" name="Rectangle 2"/>
          <p:cNvSpPr/>
          <p:nvPr/>
        </p:nvSpPr>
        <p:spPr>
          <a:xfrm>
            <a:off x="177800" y="136525"/>
            <a:ext cx="8966200" cy="941388"/>
          </a:xfrm>
          <a:prstGeom prst="rect">
            <a:avLst/>
          </a:prstGeom>
          <a:noFill/>
          <a:ln w="9525">
            <a:noFill/>
          </a:ln>
        </p:spPr>
        <p:txBody>
          <a:bodyPr lIns="86641" tIns="43320" rIns="86641" bIns="43320" anchor="ctr"/>
          <a:p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、黑锌生产线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 descr="微信图片_201707051932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335" y="1213485"/>
            <a:ext cx="7894320" cy="38163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Rectangle 12"/>
          <p:cNvSpPr/>
          <p:nvPr/>
        </p:nvSpPr>
        <p:spPr>
          <a:xfrm>
            <a:off x="366713" y="1125538"/>
            <a:ext cx="3470275" cy="3990975"/>
          </a:xfrm>
          <a:prstGeom prst="rect">
            <a:avLst/>
          </a:prstGeom>
          <a:solidFill>
            <a:srgbClr val="DDDDDD"/>
          </a:solidFill>
          <a:ln w="9525" cap="flat" cmpd="sng">
            <a:solidFill>
              <a:srgbClr val="00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86649" tIns="43324" rIns="86649" bIns="43324" anchor="ctr"/>
          <a:p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45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8" y="1196975"/>
            <a:ext cx="3346450" cy="385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Rectangle 16"/>
          <p:cNvSpPr/>
          <p:nvPr/>
        </p:nvSpPr>
        <p:spPr>
          <a:xfrm>
            <a:off x="5432425" y="1125538"/>
            <a:ext cx="3411538" cy="3990975"/>
          </a:xfrm>
          <a:prstGeom prst="rect">
            <a:avLst/>
          </a:prstGeom>
          <a:solidFill>
            <a:srgbClr val="DDDDDD"/>
          </a:solidFill>
          <a:ln w="9525" cap="flat" cmpd="sng">
            <a:solidFill>
              <a:srgbClr val="00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86649" tIns="43324" rIns="86649" bIns="43324" anchor="ctr"/>
          <a:p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6" name="Rectangle 4"/>
          <p:cNvSpPr/>
          <p:nvPr/>
        </p:nvSpPr>
        <p:spPr>
          <a:xfrm>
            <a:off x="233363" y="5148263"/>
            <a:ext cx="8612187" cy="1471612"/>
          </a:xfrm>
          <a:prstGeom prst="rect">
            <a:avLst/>
          </a:prstGeom>
          <a:solidFill>
            <a:srgbClr val="99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6641" tIns="43320" rIns="86641" bIns="43320" anchor="t">
            <a:spAutoFit/>
          </a:bodyPr>
          <a:p>
            <a:pPr marL="335280" indent="-335280" defTabSz="894080"/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年底开始建设，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年底投产。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indent="-335280" defTabSz="894080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生产线设计主要参照日本类似生产线，设计思路主要针对中小型工件；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indent="-335280" defTabSz="894080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前处理：表调、磷化分别采用立邦的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SURFFINE GL1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SURFDINE SD2500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indent="-335280" defTabSz="894080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油   漆：采用立邦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PN150 Black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，是目前汽车行业系列应用最广泛，性能最好的电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indent="-335280" defTabSz="894080"/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泳漆，在本田系中有广泛的应用。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517" name="Picture 7" descr="IMG_2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2425" y="1195388"/>
            <a:ext cx="3384550" cy="383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8" name="Text Box 4"/>
          <p:cNvSpPr txBox="1"/>
          <p:nvPr/>
        </p:nvSpPr>
        <p:spPr>
          <a:xfrm>
            <a:off x="1347788" y="2052638"/>
            <a:ext cx="174625" cy="503237"/>
          </a:xfrm>
          <a:prstGeom prst="rect">
            <a:avLst/>
          </a:prstGeom>
          <a:noFill/>
          <a:ln w="9525">
            <a:noFill/>
          </a:ln>
        </p:spPr>
        <p:txBody>
          <a:bodyPr wrap="none" lIns="86649" tIns="43324" rIns="86649" bIns="43324" anchor="t">
            <a:spAutoFit/>
          </a:bodyPr>
          <a:p>
            <a:pPr marL="335280" indent="-335280" algn="ctr" defTabSz="895350"/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9" name="Rectangle 2"/>
          <p:cNvSpPr/>
          <p:nvPr/>
        </p:nvSpPr>
        <p:spPr>
          <a:xfrm>
            <a:off x="177800" y="136525"/>
            <a:ext cx="8966200" cy="941388"/>
          </a:xfrm>
          <a:prstGeom prst="rect">
            <a:avLst/>
          </a:prstGeom>
          <a:noFill/>
          <a:ln w="9525">
            <a:noFill/>
          </a:ln>
        </p:spPr>
        <p:txBody>
          <a:bodyPr lIns="86641" tIns="43320" rIns="86641" bIns="43320" anchor="ctr"/>
          <a:p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、电泳涂装生产线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圆角矩形 7"/>
          <p:cNvSpPr/>
          <p:nvPr/>
        </p:nvSpPr>
        <p:spPr>
          <a:xfrm>
            <a:off x="7146925" y="1104900"/>
            <a:ext cx="1943100" cy="33464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79200" tIns="39600" rIns="79200" bIns="39600" anchor="t">
            <a:spAutoFit/>
          </a:bodyPr>
          <a:p>
            <a:pPr defTabSz="802005"/>
            <a:r>
              <a:rPr lang="en-US" altLang="zh-CN" sz="2000" b="0">
                <a:latin typeface="Arial" panose="020B0604020202020204" pitchFamily="34" charset="0"/>
              </a:rPr>
              <a:t>  2013</a:t>
            </a:r>
            <a:r>
              <a:rPr lang="zh-CN" altLang="en-US" sz="2000" b="0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2000" b="0">
                <a:latin typeface="Arial" panose="020B0604020202020204" pitchFamily="34" charset="0"/>
              </a:rPr>
              <a:t>MST</a:t>
            </a:r>
            <a:r>
              <a:rPr lang="zh-CN" altLang="en-US" sz="2000" b="0">
                <a:latin typeface="Arial" panose="020B0604020202020204" pitchFamily="34" charset="0"/>
                <a:ea typeface="宋体" panose="02010600030101010101" pitchFamily="2" charset="-122"/>
              </a:rPr>
              <a:t>配合</a:t>
            </a:r>
            <a:r>
              <a:rPr lang="en-US" altLang="zh-CN" sz="2000" b="0">
                <a:latin typeface="Arial" panose="020B0604020202020204" pitchFamily="34" charset="0"/>
              </a:rPr>
              <a:t>BYZ</a:t>
            </a:r>
            <a:r>
              <a:rPr lang="zh-CN" altLang="en-US" sz="2000" b="0">
                <a:latin typeface="Arial" panose="020B0604020202020204" pitchFamily="34" charset="0"/>
                <a:ea typeface="宋体" panose="02010600030101010101" pitchFamily="2" charset="-122"/>
              </a:rPr>
              <a:t>进行电镀</a:t>
            </a:r>
            <a:r>
              <a:rPr lang="en-US" altLang="zh-CN" sz="2000" b="0">
                <a:latin typeface="Arial" panose="020B0604020202020204" pitchFamily="34" charset="0"/>
              </a:rPr>
              <a:t>+</a:t>
            </a:r>
            <a:r>
              <a:rPr lang="zh-CN" altLang="en-US" sz="2000" b="0">
                <a:latin typeface="Arial" panose="020B0604020202020204" pitchFamily="34" charset="0"/>
                <a:ea typeface="宋体" panose="02010600030101010101" pitchFamily="2" charset="-122"/>
              </a:rPr>
              <a:t>电泳量产工艺获得广汽本田认可</a:t>
            </a:r>
            <a:r>
              <a:rPr lang="en-US" altLang="zh-CN" sz="2000" b="0">
                <a:latin typeface="Arial" panose="020B0604020202020204" pitchFamily="34" charset="0"/>
              </a:rPr>
              <a:t>.</a:t>
            </a:r>
            <a:endParaRPr lang="en-US" altLang="zh-CN" sz="2000" b="0">
              <a:latin typeface="Arial" panose="020B0604020202020204" pitchFamily="34" charset="0"/>
            </a:endParaRPr>
          </a:p>
          <a:p>
            <a:pPr defTabSz="802005"/>
            <a:endParaRPr lang="en-US" altLang="zh-CN" sz="2000" b="0">
              <a:latin typeface="Arial" panose="020B0604020202020204" pitchFamily="34" charset="0"/>
            </a:endParaRPr>
          </a:p>
          <a:p>
            <a:pPr defTabSz="802005"/>
            <a:r>
              <a:rPr lang="en-US" altLang="zh-CN" sz="2000" b="0">
                <a:latin typeface="Arial" panose="020B0604020202020204" pitchFamily="34" charset="0"/>
              </a:rPr>
              <a:t>2014</a:t>
            </a:r>
            <a:r>
              <a:rPr lang="zh-CN" altLang="en-US" sz="2000" b="0">
                <a:latin typeface="Arial" panose="020B0604020202020204" pitchFamily="34" charset="0"/>
                <a:ea typeface="宋体" panose="02010600030101010101" pitchFamily="2" charset="-122"/>
              </a:rPr>
              <a:t>年开始量产本田发动机上的油管。</a:t>
            </a:r>
            <a:endParaRPr lang="zh-CN" altLang="en-US" sz="20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802005"/>
            <a:endParaRPr lang="zh-CN" altLang="en-US" sz="2000" b="0">
              <a:latin typeface="FrutigerNext LT Regular" pitchFamily="34" charset="0"/>
              <a:ea typeface="宋体" panose="02010600030101010101" pitchFamily="2" charset="-122"/>
              <a:sym typeface="华文细黑" panose="02010600040101010101" pitchFamily="2" charset="-122"/>
            </a:endParaRPr>
          </a:p>
        </p:txBody>
      </p:sp>
      <p:pic>
        <p:nvPicPr>
          <p:cNvPr id="655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981075"/>
            <a:ext cx="6764337" cy="561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矩形 3"/>
          <p:cNvSpPr/>
          <p:nvPr/>
        </p:nvSpPr>
        <p:spPr>
          <a:xfrm>
            <a:off x="179388" y="981075"/>
            <a:ext cx="6835775" cy="56261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79200" tIns="39600" rIns="79200" bIns="39600" anchor="t">
            <a:spAutoFit/>
          </a:bodyPr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</p:txBody>
      </p:sp>
      <p:grpSp>
        <p:nvGrpSpPr>
          <p:cNvPr id="55301" name="组合 12"/>
          <p:cNvGrpSpPr/>
          <p:nvPr/>
        </p:nvGrpSpPr>
        <p:grpSpPr>
          <a:xfrm>
            <a:off x="1008063" y="1789113"/>
            <a:ext cx="4878387" cy="3648075"/>
            <a:chOff x="1883" y="3286"/>
            <a:chExt cx="7682" cy="5743"/>
          </a:xfrm>
        </p:grpSpPr>
        <p:sp>
          <p:nvSpPr>
            <p:cNvPr id="65541" name="闪电形 9"/>
            <p:cNvSpPr/>
            <p:nvPr/>
          </p:nvSpPr>
          <p:spPr>
            <a:xfrm>
              <a:off x="8674" y="8349"/>
              <a:ext cx="680" cy="680"/>
            </a:xfrm>
            <a:prstGeom prst="lightningBolt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/>
              <a:tileRect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79200" tIns="39600" rIns="79200" bIns="39600" anchor="t">
              <a:spAutoFit/>
            </a:bodyPr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65542" name="矩形 8"/>
            <p:cNvSpPr/>
            <p:nvPr/>
          </p:nvSpPr>
          <p:spPr>
            <a:xfrm>
              <a:off x="1883" y="3286"/>
              <a:ext cx="7683" cy="5165"/>
            </a:xfrm>
            <a:prstGeom prst="rect">
              <a:avLst/>
            </a:prstGeom>
            <a:solidFill>
              <a:schemeClr val="bg1"/>
            </a:solidFill>
            <a:ln w="412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79200" tIns="39600" rIns="79200" bIns="39600" anchor="t">
              <a:spAutoFit/>
            </a:bodyPr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  <a:p>
              <a:pPr defTabSz="802005"/>
              <a:endParaRPr lang="en-US" altLang="en-US" sz="1400" b="0">
                <a:solidFill>
                  <a:schemeClr val="bg1"/>
                </a:solidFill>
                <a:latin typeface="FrutigerNext LT Regular" pitchFamily="34" charset="0"/>
                <a:ea typeface="MS PGothic" panose="020B0600070205080204" pitchFamily="34" charset="-128"/>
              </a:endParaRPr>
            </a:p>
          </p:txBody>
        </p:sp>
        <p:pic>
          <p:nvPicPr>
            <p:cNvPr id="65543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8" y="3492"/>
              <a:ext cx="7287" cy="47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5544" name="Rectangle 4"/>
          <p:cNvSpPr txBox="1"/>
          <p:nvPr/>
        </p:nvSpPr>
        <p:spPr>
          <a:xfrm>
            <a:off x="104775" y="161925"/>
            <a:ext cx="9026525" cy="939800"/>
          </a:xfrm>
          <a:prstGeom prst="rect">
            <a:avLst/>
          </a:prstGeom>
          <a:noFill/>
          <a:ln w="9525">
            <a:noFill/>
          </a:ln>
        </p:spPr>
        <p:txBody>
          <a:bodyPr lIns="86649" tIns="43324" rIns="86649" bIns="43324" anchor="ctr"/>
          <a:p>
            <a:pPr defTabSz="914400"/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HES D2021-1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种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级电泳涂装生产实绩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矩形 2"/>
          <p:cNvSpPr/>
          <p:nvPr/>
        </p:nvSpPr>
        <p:spPr>
          <a:xfrm>
            <a:off x="73025" y="1163638"/>
            <a:ext cx="3816350" cy="3035300"/>
          </a:xfrm>
          <a:prstGeom prst="rect">
            <a:avLst/>
          </a:prstGeom>
          <a:solidFill>
            <a:srgbClr val="00B05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79200" tIns="39600" rIns="79200" bIns="39600" anchor="t">
            <a:spAutoFit/>
          </a:bodyPr>
          <a:p>
            <a:pPr algn="ctr" defTabSz="802005"/>
            <a:r>
              <a:rPr lang="zh-CN" altLang="en-US" sz="2000" b="0">
                <a:latin typeface="Arial" panose="020B0604020202020204" pitchFamily="34" charset="0"/>
                <a:ea typeface="宋体" panose="02010600030101010101" pitchFamily="2" charset="-122"/>
              </a:rPr>
              <a:t>出席者Attendee</a:t>
            </a:r>
            <a:endParaRPr lang="zh-CN" altLang="en-US" sz="20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802005"/>
            <a:endParaRPr lang="zh-CN" altLang="en-US" sz="20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  <a:p>
            <a:pPr defTabSz="802005"/>
            <a:endParaRPr lang="en-US" altLang="en-US" sz="1400" b="0">
              <a:solidFill>
                <a:schemeClr val="bg1"/>
              </a:solidFill>
              <a:latin typeface="FrutigerNext LT Regular" pitchFamily="34" charset="0"/>
              <a:ea typeface="MS PGothic" panose="020B0600070205080204" pitchFamily="34" charset="-128"/>
            </a:endParaRPr>
          </a:p>
        </p:txBody>
      </p:sp>
      <p:pic>
        <p:nvPicPr>
          <p:cNvPr id="68610" name="图片 2" descr="会议过程写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1613" y="1163638"/>
            <a:ext cx="4770437" cy="305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33550"/>
            <a:ext cx="3662363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2" name="圆角矩形 7"/>
          <p:cNvSpPr/>
          <p:nvPr/>
        </p:nvSpPr>
        <p:spPr>
          <a:xfrm>
            <a:off x="334963" y="4552950"/>
            <a:ext cx="8447087" cy="1314512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79200" tIns="39600" rIns="79200" bIns="39600" anchor="t">
            <a:spAutoFit/>
          </a:bodyPr>
          <a:p>
            <a:pPr defTabSz="802005"/>
            <a:r>
              <a:rPr lang="en-US" altLang="zh-CN" b="0">
                <a:latin typeface="Arial" panose="020B0604020202020204" pitchFamily="34" charset="0"/>
              </a:rPr>
              <a:t>      </a:t>
            </a:r>
            <a:r>
              <a:rPr lang="en-US" altLang="en-US" b="0">
                <a:latin typeface="Arial" panose="020B0604020202020204" pitchFamily="34" charset="0"/>
                <a:sym typeface="华文细黑" panose="02010600040101010101" pitchFamily="2" charset="-122"/>
              </a:rPr>
              <a:t>2016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  <a:sym typeface="华文细黑" panose="02010600040101010101" pitchFamily="2" charset="-122"/>
              </a:rPr>
              <a:t>年</a:t>
            </a:r>
            <a:r>
              <a:rPr lang="en-US" altLang="zh-CN" b="0">
                <a:latin typeface="Arial" panose="020B0604020202020204" pitchFamily="34" charset="0"/>
                <a:sym typeface="华文细黑" panose="02010600040101010101" pitchFamily="2" charset="-122"/>
              </a:rPr>
              <a:t>10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  <a:sym typeface="华文细黑" panose="02010600040101010101" pitchFamily="2" charset="-122"/>
              </a:rPr>
              <a:t>月</a:t>
            </a:r>
            <a:r>
              <a:rPr lang="en-US" altLang="zh-CN" b="0">
                <a:latin typeface="Arial" panose="020B0604020202020204" pitchFamily="34" charset="0"/>
                <a:sym typeface="华文细黑" panose="02010600040101010101" pitchFamily="2" charset="-122"/>
              </a:rPr>
              <a:t>19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  <a:sym typeface="华文细黑" panose="02010600040101010101" pitchFamily="2" charset="-122"/>
              </a:rPr>
              <a:t>日</a:t>
            </a:r>
            <a:r>
              <a:rPr lang="en-US" altLang="zh-CN" b="0">
                <a:latin typeface="Arial" panose="020B0604020202020204" pitchFamily="34" charset="0"/>
                <a:sym typeface="华文细黑" panose="02010600040101010101" pitchFamily="2" charset="-122"/>
              </a:rPr>
              <a:t>,HGT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  <a:sym typeface="华文细黑" panose="02010600040101010101" pitchFamily="2" charset="-122"/>
              </a:rPr>
              <a:t>、</a:t>
            </a:r>
            <a:r>
              <a:rPr lang="en-US" altLang="zh-CN" b="0">
                <a:latin typeface="Arial" panose="020B0604020202020204" pitchFamily="34" charset="0"/>
                <a:sym typeface="华文细黑" panose="02010600040101010101" pitchFamily="2" charset="-122"/>
              </a:rPr>
              <a:t>GHAC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  <a:sym typeface="华文细黑" panose="02010600040101010101" pitchFamily="2" charset="-122"/>
              </a:rPr>
              <a:t>、骏驰以</a:t>
            </a:r>
            <a:r>
              <a:rPr lang="en-US" altLang="zh-CN" b="0">
                <a:latin typeface="Arial" panose="020B0604020202020204" pitchFamily="34" charset="0"/>
                <a:sym typeface="华文细黑" panose="02010600040101010101" pitchFamily="2" charset="-122"/>
              </a:rPr>
              <a:t>5100Z-TLA-6000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  <a:sym typeface="华文细黑" panose="02010600040101010101" pitchFamily="2" charset="-122"/>
              </a:rPr>
              <a:t>和</a:t>
            </a:r>
            <a:r>
              <a:rPr lang="en-US" altLang="zh-CN" b="0">
                <a:latin typeface="Arial" panose="020B0604020202020204" pitchFamily="34" charset="0"/>
                <a:sym typeface="华文细黑" panose="02010600040101010101" pitchFamily="2" charset="-122"/>
              </a:rPr>
              <a:t>5100Z-TRO-6001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  <a:sym typeface="华文细黑" panose="02010600040101010101" pitchFamily="2" charset="-122"/>
              </a:rPr>
              <a:t>两个电泳涂装标准为基准，联合对</a:t>
            </a:r>
            <a:r>
              <a:rPr lang="en-US" altLang="zh-CN" b="0">
                <a:latin typeface="Arial" panose="020B0604020202020204" pitchFamily="34" charset="0"/>
                <a:sym typeface="华文细黑" panose="02010600040101010101" pitchFamily="2" charset="-122"/>
              </a:rPr>
              <a:t>MST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  <a:sym typeface="华文细黑" panose="02010600040101010101" pitchFamily="2" charset="-122"/>
              </a:rPr>
              <a:t>的生产过程进行确认。</a:t>
            </a:r>
            <a:endParaRPr lang="zh-CN" altLang="en-US" b="0">
              <a:latin typeface="Arial" panose="020B0604020202020204" pitchFamily="34" charset="0"/>
              <a:ea typeface="宋体" panose="0201060003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179388" y="188913"/>
            <a:ext cx="7629525" cy="719138"/>
          </a:xfrm>
          <a:prstGeom prst="rect">
            <a:avLst/>
          </a:prstGeom>
        </p:spPr>
        <p:txBody>
          <a:bodyPr lIns="91432" tIns="45715" rIns="91432" bIns="45715" anchor="ctr"/>
          <a:p>
            <a:pPr fontAlgn="base"/>
            <a:r>
              <a:rPr lang="en-US" altLang="en-US" sz="28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微软雅黑 Light" pitchFamily="34" charset="-122"/>
                <a:cs typeface="+mn-cs"/>
              </a:rPr>
              <a:t>3</a:t>
            </a:r>
            <a:r>
              <a:rPr lang="zh-CN" altLang="en-US" sz="28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微软雅黑 Light" pitchFamily="34" charset="-122"/>
                <a:cs typeface="+mn-cs"/>
              </a:rPr>
              <a:t>、</a:t>
            </a:r>
            <a:r>
              <a:rPr lang="en-US" altLang="zh-CN" sz="28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微软雅黑 Light" pitchFamily="34" charset="-122"/>
                <a:cs typeface="+mn-cs"/>
              </a:rPr>
              <a:t>5100Z-TRO-6001</a:t>
            </a:r>
            <a:r>
              <a:rPr lang="zh-CN" altLang="en-US" sz="28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微软雅黑 Light" pitchFamily="34" charset="-122"/>
                <a:cs typeface="+mn-cs"/>
              </a:rPr>
              <a:t>和</a:t>
            </a:r>
            <a:r>
              <a:rPr lang="en-US" altLang="zh-CN" sz="28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微软雅黑 Light" pitchFamily="34" charset="-122"/>
                <a:cs typeface="+mn-cs"/>
              </a:rPr>
              <a:t>5100Z-TLA-6000</a:t>
            </a:r>
            <a:r>
              <a:rPr lang="zh-CN" altLang="en-US" sz="2800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微软雅黑 Light" pitchFamily="34" charset="-122"/>
                <a:cs typeface="+mn-cs"/>
              </a:rPr>
              <a:t>实绩</a:t>
            </a:r>
            <a:endParaRPr lang="zh-CN" altLang="en-US" sz="2800" strike="noStrike" noProof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9705" y="1081405"/>
          <a:ext cx="8785225" cy="53949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368425"/>
                <a:gridCol w="7416800"/>
              </a:tblGrid>
              <a:tr h="732790">
                <a:tc>
                  <a:txBody>
                    <a:bodyPr/>
                    <a:lstStyle/>
                    <a:p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2003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04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8" marB="45688"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在广东省珠海市斗门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区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新青科技工业园内租借一栋厂房以镀锌起家开始创业。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8" marB="45688" anchor="ctr"/>
                </a:tc>
              </a:tr>
              <a:tr h="729615">
                <a:tc>
                  <a:txBody>
                    <a:bodyPr/>
                    <a:lstStyle/>
                    <a:p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2004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08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8" marB="45688"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注册成立珠海市玛斯特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MST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五金塑胶制品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有限公司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8" marB="45688" anchor="ctr"/>
                </a:tc>
              </a:tr>
              <a:tr h="733425">
                <a:tc>
                  <a:txBody>
                    <a:bodyPr/>
                    <a:lstStyle/>
                    <a:p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2005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8" marB="45688"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在广东省珠海市富山工业园内自购土地建厂，建成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期厂房。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8" marB="45688" anchor="ctr"/>
                </a:tc>
              </a:tr>
              <a:tr h="730250">
                <a:tc>
                  <a:txBody>
                    <a:bodyPr/>
                    <a:lstStyle/>
                    <a:p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2006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08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8" marB="45688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进入汽配行业，配合广东三井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MCG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公司导入门锁部品的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MFZn2-C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电镀业务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8" marB="45688" anchor="ctr"/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2010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8" marB="45688"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建成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期厂房。在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楼设置一条全自动镀锌线和一条全自动电泳线。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8" marB="45688" anchor="ctr"/>
                </a:tc>
              </a:tr>
              <a:tr h="730885">
                <a:tc>
                  <a:txBody>
                    <a:bodyPr/>
                    <a:lstStyle/>
                    <a:p>
                      <a:pPr algn="l"/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2012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配合必勇狮完成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600" b="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MFZnⅢC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＋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HES</a:t>
                      </a:r>
                      <a:r>
                        <a:rPr lang="ja-JP" altLang="en-US" sz="1600" b="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D2021-1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种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zh-CN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工艺的导入和量产。</a:t>
                      </a:r>
                      <a:endParaRPr lang="en-US" altLang="ja-JP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</a:tr>
              <a:tr h="100647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2014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06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建成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厂房，应清洁生产审核要求设置全自动锌镍电镀线和全自动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NiP+ZnNi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滚镀生产线。</a:t>
                      </a:r>
                      <a:endParaRPr lang="ja-JP" altLang="en-US" sz="1600" b="0" dirty="0" smtClean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</a:tr>
            </a:tbl>
          </a:graphicData>
        </a:graphic>
      </p:graphicFrame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发展历程</a:t>
            </a:r>
            <a:endParaRPr kumimoji="0" lang="ja-JP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9705" y="1081405"/>
          <a:ext cx="8785225" cy="534098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368425"/>
                <a:gridCol w="7416800"/>
              </a:tblGrid>
              <a:tr h="83693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2014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年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12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月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配合三樱导入</a:t>
                      </a:r>
                      <a:r>
                        <a:rPr lang="en-US" altLang="ja-JP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MFZ</a:t>
                      </a:r>
                      <a:r>
                        <a:rPr lang="ja-JP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ｎ</a:t>
                      </a:r>
                      <a:r>
                        <a:rPr lang="en-US" altLang="ja-JP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Ni1-C</a:t>
                      </a:r>
                      <a:r>
                        <a:rPr lang="ja-JP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＋</a:t>
                      </a:r>
                      <a:r>
                        <a:rPr lang="en-US" altLang="ja-JP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HES</a:t>
                      </a:r>
                      <a:r>
                        <a:rPr lang="ja-JP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</a:t>
                      </a:r>
                      <a:r>
                        <a:rPr lang="en-US" altLang="ja-JP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D2021-1</a:t>
                      </a:r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种</a:t>
                      </a:r>
                      <a:r>
                        <a:rPr lang="en-US" altLang="ja-JP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4</a:t>
                      </a:r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级（局部电泳）并量产。</a:t>
                      </a:r>
                      <a:endParaRPr lang="zh-CN" altLang="en-US" sz="16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91448" marR="91448" marT="45689" marB="45689" anchor="ctr"/>
                </a:tc>
              </a:tr>
              <a:tr h="838200"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2015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  <a:tc>
                  <a:txBody>
                    <a:bodyPr/>
                    <a:p>
                      <a:pPr algn="l"/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</a:t>
                      </a:r>
                      <a:r>
                        <a:rPr lang="ja-JP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中山市</a:t>
                      </a:r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三角镇设立玛仕德</a:t>
                      </a:r>
                      <a:r>
                        <a:rPr lang="ja-JP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MSD</a:t>
                      </a:r>
                      <a:r>
                        <a:rPr lang="ja-JP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金属表面处</a:t>
                      </a:r>
                      <a:r>
                        <a:rPr lang="ja-JP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有限公司。</a:t>
                      </a:r>
                      <a:endParaRPr lang="ja-JP" altLang="en-US" sz="16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</a:tr>
              <a:tr h="838835"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2015</a:t>
                      </a: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年</a:t>
                      </a:r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8</a:t>
                      </a: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月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配合武藏导入</a:t>
                      </a: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MFZ</a:t>
                      </a:r>
                      <a:r>
                        <a:rPr lang="ja-JP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ｎ</a:t>
                      </a: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Ni1-C</a:t>
                      </a:r>
                      <a:r>
                        <a:rPr lang="ja-JP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＋</a:t>
                      </a: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COSMER</a:t>
                      </a: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涂装项目并开始量产</a:t>
                      </a:r>
                      <a:r>
                        <a:rPr lang="ja-JP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。</a:t>
                      </a:r>
                      <a:endParaRPr lang="ja-JP" altLang="en-US" sz="16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91448" marR="91448" marT="45689" marB="45689" anchor="ctr"/>
                </a:tc>
              </a:tr>
              <a:tr h="838200"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2016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配合骏驰，实现表面处理类型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McF</a:t>
                      </a: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Ni+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MF</a:t>
                      </a: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ZnNi-C</a:t>
                      </a:r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的试做和量产。</a:t>
                      </a:r>
                      <a:endParaRPr lang="zh-CN" altLang="en-US" sz="16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91448" marR="91448" marT="45689" marB="45689" anchor="ctr"/>
                </a:tc>
              </a:tr>
              <a:tr h="1150620"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2016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  <a:tc>
                  <a:txBody>
                    <a:bodyPr/>
                    <a:p>
                      <a:pPr algn="l"/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建成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期厂房。里面设置生化处理工作站确保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COD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满足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GB21900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标准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COD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≦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㎎</a:t>
                      </a:r>
                      <a:r>
                        <a:rPr lang="en-US" altLang="ja-JP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/L</a:t>
                      </a:r>
                      <a:r>
                        <a:rPr lang="ja-JP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endParaRPr lang="ja-JP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</a:tr>
              <a:tr h="838200"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2016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6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6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  <a:tc>
                  <a:txBody>
                    <a:bodyPr/>
                    <a:p>
                      <a:pPr algn="l"/>
                      <a:r>
                        <a:rPr lang="zh-CN" altLang="ja-JP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通过本田</a:t>
                      </a: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HGT</a:t>
                      </a:r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关于</a:t>
                      </a: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5100Z-TRO-6000</a:t>
                      </a:r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5100Z-TLA-6000</a:t>
                      </a:r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标准的审核。</a:t>
                      </a:r>
                      <a:endParaRPr lang="zh-CN" altLang="en-US" sz="16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8" marR="91448" marT="45689" marB="45689" anchor="ctr"/>
                </a:tc>
              </a:tr>
            </a:tbl>
          </a:graphicData>
        </a:graphic>
      </p:graphicFrame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发展历程</a:t>
            </a:r>
            <a:endParaRPr kumimoji="0" lang="ja-JP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ja-JP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管理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体系认证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9458" name="AutoShape 3"/>
          <p:cNvSpPr/>
          <p:nvPr/>
        </p:nvSpPr>
        <p:spPr>
          <a:xfrm rot="-999272">
            <a:off x="1365250" y="4859338"/>
            <a:ext cx="7593013" cy="84455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367014256"/>
              </a:cxn>
              <a:cxn ang="0">
                <a:pos x="2147483647" y="367014256"/>
              </a:cxn>
              <a:cxn ang="0">
                <a:pos x="2147483647" y="924111654"/>
              </a:cxn>
              <a:cxn ang="0">
                <a:pos x="2147483647" y="924111654"/>
              </a:cxn>
              <a:cxn ang="0">
                <a:pos x="2147483647" y="1291125910"/>
              </a:cxn>
              <a:cxn ang="0">
                <a:pos x="2147483647" y="645562955"/>
              </a:cxn>
              <a:cxn ang="0">
                <a:pos x="2147483647" y="0"/>
              </a:cxn>
              <a:cxn ang="0">
                <a:pos x="2147483647" y="367014256"/>
              </a:cxn>
              <a:cxn ang="0">
                <a:pos x="2147483647" y="924111654"/>
              </a:cxn>
              <a:cxn ang="0">
                <a:pos x="2147483647" y="924111654"/>
              </a:cxn>
              <a:cxn ang="0">
                <a:pos x="2147483647" y="367014256"/>
              </a:cxn>
              <a:cxn ang="0">
                <a:pos x="2147483647" y="367014256"/>
              </a:cxn>
              <a:cxn ang="0">
                <a:pos x="0" y="367014256"/>
              </a:cxn>
              <a:cxn ang="0">
                <a:pos x="0" y="924111654"/>
              </a:cxn>
              <a:cxn ang="0">
                <a:pos x="2147483647" y="924111654"/>
              </a:cxn>
              <a:cxn ang="0">
                <a:pos x="2147483647" y="367014256"/>
              </a:cxn>
              <a:cxn ang="0">
                <a:pos x="0" y="367014256"/>
              </a:cxn>
            </a:cxnLst>
            <a:pathLst>
              <a:path w="21600" h="21600">
                <a:moveTo>
                  <a:pt x="17340" y="0"/>
                </a:moveTo>
                <a:lnTo>
                  <a:pt x="17340" y="6140"/>
                </a:lnTo>
                <a:lnTo>
                  <a:pt x="3375" y="6140"/>
                </a:lnTo>
                <a:lnTo>
                  <a:pt x="3375" y="15460"/>
                </a:lnTo>
                <a:lnTo>
                  <a:pt x="17340" y="15460"/>
                </a:lnTo>
                <a:lnTo>
                  <a:pt x="17340" y="21600"/>
                </a:lnTo>
                <a:lnTo>
                  <a:pt x="21600" y="10800"/>
                </a:lnTo>
                <a:lnTo>
                  <a:pt x="17340" y="0"/>
                </a:lnTo>
                <a:close/>
              </a:path>
              <a:path w="21600" h="21600">
                <a:moveTo>
                  <a:pt x="1350" y="6140"/>
                </a:moveTo>
                <a:lnTo>
                  <a:pt x="1350" y="15460"/>
                </a:lnTo>
                <a:lnTo>
                  <a:pt x="2700" y="15460"/>
                </a:lnTo>
                <a:lnTo>
                  <a:pt x="2700" y="6140"/>
                </a:lnTo>
                <a:lnTo>
                  <a:pt x="1350" y="6140"/>
                </a:lnTo>
                <a:close/>
              </a:path>
              <a:path w="21600" h="21600">
                <a:moveTo>
                  <a:pt x="0" y="6140"/>
                </a:moveTo>
                <a:lnTo>
                  <a:pt x="0" y="15460"/>
                </a:lnTo>
                <a:lnTo>
                  <a:pt x="675" y="15460"/>
                </a:lnTo>
                <a:lnTo>
                  <a:pt x="675" y="6140"/>
                </a:lnTo>
                <a:lnTo>
                  <a:pt x="0" y="614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33CC33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59" name="AutoShape 4"/>
          <p:cNvSpPr/>
          <p:nvPr/>
        </p:nvSpPr>
        <p:spPr>
          <a:xfrm>
            <a:off x="250825" y="4519613"/>
            <a:ext cx="1301750" cy="2005012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33CC33">
                  <a:alpha val="49001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lIns="91432" tIns="45715" rIns="91432" bIns="45715" anchor="ctr"/>
          <a:p>
            <a:pPr marL="335280" lvl="0" indent="-335280" algn="ctr" defTabSz="894080"/>
            <a:r>
              <a:rPr lang="en-US" altLang="ja-JP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ISO9001</a:t>
            </a:r>
            <a:endParaRPr lang="ja-JP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AutoShape 5"/>
          <p:cNvSpPr/>
          <p:nvPr/>
        </p:nvSpPr>
        <p:spPr>
          <a:xfrm>
            <a:off x="2076450" y="3668713"/>
            <a:ext cx="1303338" cy="1971675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33CC33">
                  <a:alpha val="49001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lIns="91432" tIns="45715" rIns="91432" bIns="45715" anchor="ctr"/>
          <a:p>
            <a:pPr marL="335280" lvl="0" indent="-335280" algn="ctr" defTabSz="894080"/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lvl="0" indent="-335280" algn="ctr" defTabSz="894080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ISO</a:t>
            </a:r>
            <a:r>
              <a:rPr lang="en-US" altLang="ja-JP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14001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lvl="0" indent="-335280" algn="ctr" defTabSz="894080"/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1" name="AutoShape 6"/>
          <p:cNvSpPr/>
          <p:nvPr/>
        </p:nvSpPr>
        <p:spPr>
          <a:xfrm>
            <a:off x="3900488" y="3181350"/>
            <a:ext cx="1303337" cy="1903413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33CC33">
                  <a:alpha val="49001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lIns="91432" tIns="45715" rIns="91432" bIns="45715" anchor="ctr"/>
          <a:p>
            <a:pPr marL="335280" lvl="0" indent="-335280" algn="ctr" defTabSz="89408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清洁生产</a:t>
            </a:r>
            <a:endParaRPr lang="ja-JP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lvl="0" indent="-335280" algn="ctr" defTabSz="894080"/>
            <a:endParaRPr lang="ja-JP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2" name="AutoShape 7"/>
          <p:cNvSpPr/>
          <p:nvPr/>
        </p:nvSpPr>
        <p:spPr>
          <a:xfrm>
            <a:off x="5724525" y="2603500"/>
            <a:ext cx="1303338" cy="1905000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33CC33">
                  <a:alpha val="49001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lIns="91432" tIns="45715" rIns="91432" bIns="45715" anchor="ctr"/>
          <a:p>
            <a:pPr marL="335280" lvl="0" indent="-335280" algn="ctr" defTabSz="894080"/>
            <a:r>
              <a:rPr lang="en-US" altLang="ja-JP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TS16949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35280" lvl="0" indent="-335280" algn="ctr" defTabSz="894080"/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3" name="Text Box 8"/>
          <p:cNvSpPr txBox="1"/>
          <p:nvPr/>
        </p:nvSpPr>
        <p:spPr>
          <a:xfrm>
            <a:off x="250825" y="3903663"/>
            <a:ext cx="1349375" cy="604837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/>
          <a:p>
            <a:pPr lvl="0" indent="0" algn="ctr">
              <a:spcBef>
                <a:spcPct val="50000"/>
              </a:spcBef>
            </a:pPr>
            <a:r>
              <a:rPr lang="en-US" altLang="ja-JP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r>
              <a:rPr lang="ja-JP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ja-JP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ja-JP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取得</a:t>
            </a:r>
            <a:endParaRPr lang="en-US" altLang="ja-JP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4" name="Text Box 9"/>
          <p:cNvSpPr txBox="1"/>
          <p:nvPr/>
        </p:nvSpPr>
        <p:spPr>
          <a:xfrm>
            <a:off x="5724525" y="1958975"/>
            <a:ext cx="1303338" cy="60642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/>
          <a:p>
            <a:pPr lvl="0" indent="0" algn="ctr">
              <a:spcBef>
                <a:spcPct val="50000"/>
              </a:spcBef>
            </a:pPr>
            <a:r>
              <a:rPr lang="en-US" altLang="ja-JP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ja-JP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ja-JP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ja-JP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取得</a:t>
            </a:r>
            <a:endParaRPr lang="ja-JP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5" name="Text Box 11"/>
          <p:cNvSpPr txBox="1"/>
          <p:nvPr/>
        </p:nvSpPr>
        <p:spPr>
          <a:xfrm>
            <a:off x="1947863" y="3038475"/>
            <a:ext cx="1497012" cy="60642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/>
          <a:p>
            <a:pPr lvl="0" indent="0" algn="ctr">
              <a:spcBef>
                <a:spcPct val="50000"/>
              </a:spcBef>
            </a:pPr>
            <a:r>
              <a:rPr lang="en-US" altLang="ja-JP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ja-JP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ja-JP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ja-JP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ja-JP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取得</a:t>
            </a:r>
            <a:endParaRPr lang="ja-JP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6" name="Text Box 12"/>
          <p:cNvSpPr txBox="1"/>
          <p:nvPr/>
        </p:nvSpPr>
        <p:spPr>
          <a:xfrm>
            <a:off x="3900488" y="2535238"/>
            <a:ext cx="1357312" cy="60642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/>
          <a:p>
            <a:pPr lvl="0" indent="0" algn="ctr">
              <a:spcBef>
                <a:spcPct val="50000"/>
              </a:spcBef>
            </a:pPr>
            <a:r>
              <a:rPr lang="en-US" altLang="ja-JP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ja-JP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ja-JP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ja-JP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取得</a:t>
            </a:r>
            <a:endParaRPr lang="ja-JP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67" name="Picture 14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692275"/>
            <a:ext cx="1301750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8" name="Picture 15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1012825"/>
            <a:ext cx="1303338" cy="197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9" name="Picture 16" descr="玛斯特五金塑胶制品有限公司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2075" y="1350963"/>
            <a:ext cx="1303338" cy="973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0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950" y="1092200"/>
            <a:ext cx="1860550" cy="2552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412875"/>
            <a:ext cx="8424863" cy="4537075"/>
          </a:xfrm>
          <a:prstGeom prst="rect">
            <a:avLst/>
          </a:prstGeom>
        </p:spPr>
        <p:txBody>
          <a:bodyPr lIns="91432" tIns="45715" rIns="91432" bIns="45715" anchor="ctr"/>
          <a:lstStyle/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一．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硕士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腐蚀防锈专业</a:t>
            </a:r>
            <a:r>
              <a:rPr kumimoji="0" lang="en-US" altLang="ja-JP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）</a:t>
            </a:r>
            <a:br>
              <a:rPr kumimoji="0" lang="en-US" altLang="ja-JP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br>
              <a:rPr kumimoji="0" lang="en-US" altLang="ja-JP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二．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本科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kumimoji="0" lang="ja-JP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材料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・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表面处理专业</a:t>
            </a:r>
            <a:r>
              <a:rPr kumimoji="0" lang="en-US" altLang="ja-JP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15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）</a:t>
            </a:r>
            <a:br>
              <a:rPr kumimoji="0" lang="en-US" altLang="ja-JP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br>
              <a:rPr kumimoji="0" lang="en-US" altLang="ja-JP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三．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技术依托单位</a:t>
            </a:r>
            <a:br>
              <a:rPr kumimoji="0" lang="en-US" altLang="ja-JP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kumimoji="0" lang="ja-JP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①日本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表面化学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kumimoji="0" lang="en-US" altLang="ja-JP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Jasco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）</a:t>
            </a:r>
            <a:br>
              <a:rPr kumimoji="0" lang="en-US" altLang="ja-JP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kumimoji="0" lang="ja-JP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②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立邦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广州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・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重庆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）</a:t>
            </a:r>
            <a:br>
              <a:rPr kumimoji="0" lang="en-US" altLang="ja-JP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kumimoji="0" lang="ja-JP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③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安美特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广州</a:t>
            </a:r>
            <a:r>
              <a:rPr kumimoji="0" lang="en-US" altLang="ja-JP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Atotech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）</a:t>
            </a:r>
            <a:br>
              <a:rPr kumimoji="0" lang="en-US" altLang="ja-JP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kumimoji="0" lang="ja-JP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</a:t>
            </a:r>
            <a:r>
              <a:rPr kumimoji="0" lang="ja-JP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④北京航空航天大学材料学院</a:t>
            </a:r>
            <a:endParaRPr kumimoji="0" lang="ja-JP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79388" y="188913"/>
            <a:ext cx="6553200" cy="719138"/>
          </a:xfrm>
          <a:prstGeom prst="rect">
            <a:avLst/>
          </a:prstGeom>
        </p:spPr>
        <p:txBody>
          <a:bodyPr lIns="91432" tIns="45715" rIns="91432" bIns="45715" anchor="ctr"/>
          <a:lstStyle>
            <a:lvl1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defTabSz="80137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defTabSz="80137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801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技术</a:t>
            </a:r>
            <a:r>
              <a:rPr kumimoji="0" lang="ja-JP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・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管理团队</a:t>
            </a:r>
            <a:endParaRPr kumimoji="0" lang="ja-JP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7632700" cy="719138"/>
          </a:xfrm>
          <a:prstGeom prst="rect">
            <a:avLst/>
          </a:prstGeom>
        </p:spPr>
        <p:txBody>
          <a:bodyPr lIns="91432" tIns="45715" rIns="91432" bIns="45715" anchor="ctr"/>
          <a:p>
            <a:pPr marL="0" lvl="0" indent="0" defTabSz="802005" eaLnBrk="1" fontAlgn="base" latinLnBrk="0" hangingPunct="1">
              <a:lnSpc>
                <a:spcPct val="100000"/>
              </a:lnSpc>
              <a:buNone/>
            </a:pPr>
            <a:r>
              <a:rPr lang="zh-CN" altLang="en-US" u="none" strike="noStrike" baseline="0" noProof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营业目标 </a:t>
            </a:r>
            <a:endParaRPr lang="zh-CN" altLang="en-US" u="none" strike="noStrike" baseline="0" noProof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506" name="Rectangle 4"/>
          <p:cNvSpPr/>
          <p:nvPr/>
        </p:nvSpPr>
        <p:spPr>
          <a:xfrm>
            <a:off x="217488" y="1168400"/>
            <a:ext cx="2538412" cy="409575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5" rIns="91432" bIns="45715" anchor="ctr"/>
          <a:p>
            <a:pPr marL="335280" lvl="0" indent="-335280" algn="ctr" defTabSz="894080"/>
            <a:r>
              <a:rPr lang="ja-JP" altLang="en-US" sz="1800" dirty="0">
                <a:latin typeface="微软雅黑 Light" pitchFamily="34" charset="-122"/>
                <a:ea typeface="微软雅黑 Light" pitchFamily="34" charset="-122"/>
              </a:rPr>
              <a:t>単位：万元（ＲＭＢ）</a:t>
            </a:r>
            <a:endParaRPr lang="ja-JP" altLang="en-US" sz="18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1507" name="Rectangle 4"/>
          <p:cNvSpPr/>
          <p:nvPr/>
        </p:nvSpPr>
        <p:spPr>
          <a:xfrm>
            <a:off x="7899400" y="1441450"/>
            <a:ext cx="779463" cy="539750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5" rIns="91432" bIns="45715" anchor="ctr"/>
          <a:p>
            <a:pPr marL="335280" lvl="0" indent="-335280" algn="ctr" defTabSz="894080"/>
            <a:r>
              <a:rPr lang="zh-CN" altLang="ja-JP" sz="1800" dirty="0">
                <a:latin typeface="微软雅黑 Light" pitchFamily="34" charset="-122"/>
                <a:ea typeface="微软雅黑 Light" pitchFamily="34" charset="-122"/>
              </a:rPr>
              <a:t>目标</a:t>
            </a:r>
            <a:endParaRPr lang="zh-CN" altLang="ja-JP" sz="1800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443222" y="1835785"/>
          <a:ext cx="8235321" cy="4808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IT PPT模版(新)">
  <a:themeElements>
    <a:clrScheme name="IT PPT模版(新)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IT PPT模版(新)">
      <a:majorFont>
        <a:latin typeface="FrutigerNext LT Medium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1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1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IT PPT模版(新)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 PPT模版(新)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2_自定义设计方案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1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1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dirty="0" smtClean="0"/>
        </a:defPPr>
      </a:lstStyle>
    </a:tx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1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1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_自定义设计方案 1">
    <a:dk1>
      <a:srgbClr val="000000"/>
    </a:dk1>
    <a:lt1>
      <a:srgbClr val="FFFFFF"/>
    </a:lt1>
    <a:dk2>
      <a:srgbClr val="990000"/>
    </a:dk2>
    <a:lt2>
      <a:srgbClr val="777777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  <a:fontScheme name="2_自定义设计方案">
    <a:majorFont>
      <a:latin typeface="Arial"/>
      <a:ea typeface="华文细黑"/>
      <a:cs typeface=""/>
    </a:majorFont>
    <a:minorFont>
      <a:latin typeface="Arial"/>
      <a:ea typeface="华文细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2_自定义设计方案 1">
    <a:dk1>
      <a:srgbClr val="000000"/>
    </a:dk1>
    <a:lt1>
      <a:srgbClr val="FFFFFF"/>
    </a:lt1>
    <a:dk2>
      <a:srgbClr val="990000"/>
    </a:dk2>
    <a:lt2>
      <a:srgbClr val="777777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  <a:fontScheme name="2_自定义设计方案">
    <a:majorFont>
      <a:latin typeface="Arial"/>
      <a:ea typeface="华文细黑"/>
      <a:cs typeface=""/>
    </a:majorFont>
    <a:minorFont>
      <a:latin typeface="Arial"/>
      <a:ea typeface="华文细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IT PPT模版(新)</Template>
  <TotalTime>0</TotalTime>
  <Words>4087</Words>
  <Application>WPS 演示</Application>
  <PresentationFormat/>
  <Paragraphs>1237</Paragraphs>
  <Slides>45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45</vt:i4>
      </vt:variant>
    </vt:vector>
  </HeadingPairs>
  <TitlesOfParts>
    <vt:vector size="66" baseType="lpstr">
      <vt:lpstr>Arial</vt:lpstr>
      <vt:lpstr>宋体</vt:lpstr>
      <vt:lpstr>Wingdings</vt:lpstr>
      <vt:lpstr>FrutigerNext LT Regular</vt:lpstr>
      <vt:lpstr>MS PGothic</vt:lpstr>
      <vt:lpstr>华文细黑</vt:lpstr>
      <vt:lpstr>FrutigerNext LT Regular</vt:lpstr>
      <vt:lpstr>Arial Rounded MT Bold</vt:lpstr>
      <vt:lpstr>微软雅黑</vt:lpstr>
      <vt:lpstr>FrutigerNext LT Medium</vt:lpstr>
      <vt:lpstr>微软雅黑 Light</vt:lpstr>
      <vt:lpstr>华文楷体</vt:lpstr>
      <vt:lpstr>楷体</vt:lpstr>
      <vt:lpstr>Arial Black</vt:lpstr>
      <vt:lpstr>RomanS</vt:lpstr>
      <vt:lpstr>楷体_GB2312</vt:lpstr>
      <vt:lpstr>Arial Unicode MS</vt:lpstr>
      <vt:lpstr>黑体</vt:lpstr>
      <vt:lpstr>IT PPT模版(新)</vt:lpstr>
      <vt:lpstr>2_自定义设计方案</vt:lpstr>
      <vt:lpstr>1_自定义设计方案</vt:lpstr>
      <vt:lpstr>PowerPoint 演示文稿</vt:lpstr>
      <vt:lpstr>目录</vt:lpstr>
      <vt:lpstr>经营理念</vt:lpstr>
      <vt:lpstr>公司概况</vt:lpstr>
      <vt:lpstr>发展历程</vt:lpstr>
      <vt:lpstr>发展历程</vt:lpstr>
      <vt:lpstr>管理体系认证</vt:lpstr>
      <vt:lpstr>一．硕士（腐蚀防锈专业3人）  二．本科（材料・表面处理专业15人）  三．技术依托单位 　　①日本表面化学（Jasco） 　　②立邦（广州・重庆） 　　③安美特（广州Atotech） 　　④北京航空航天大学材料学院</vt:lpstr>
      <vt:lpstr>营业目标 </vt:lpstr>
      <vt:lpstr>产品分布（汽配）</vt:lpstr>
      <vt:lpstr>主要生产设备</vt:lpstr>
      <vt:lpstr>主要镀种和产线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工程管理・品质管理</vt:lpstr>
      <vt:lpstr>人员教育、培训、评价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品质管理</vt:lpstr>
      <vt:lpstr>品质评价用测试设备</vt:lpstr>
      <vt:lpstr>品质评价用测试设备</vt:lpstr>
      <vt:lpstr>品质评价用测试设备</vt:lpstr>
      <vt:lpstr>环保实力</vt:lpstr>
      <vt:lpstr>污染物处理设施</vt:lpstr>
      <vt:lpstr>实例1．废水生化处理流程</vt:lpstr>
      <vt:lpstr>废水处理设施鸟瞰图</vt:lpstr>
      <vt:lpstr>PowerPoint 演示文稿</vt:lpstr>
      <vt:lpstr>事例1．废水在线监测</vt:lpstr>
      <vt:lpstr>事例2．废水分析管理</vt:lpstr>
      <vt:lpstr>目前污水处理水平</vt:lpstr>
      <vt:lpstr>镀锌+电泳专题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founderpcb</dc:creator>
  <cp:lastModifiedBy>Administrator</cp:lastModifiedBy>
  <cp:revision>1097</cp:revision>
  <cp:lastPrinted>2016-08-11T07:50:00Z</cp:lastPrinted>
  <dcterms:created xsi:type="dcterms:W3CDTF">2009-09-23T17:54:00Z</dcterms:created>
  <dcterms:modified xsi:type="dcterms:W3CDTF">2017-07-06T00:24:01Z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