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handoutMasterIdLst>
    <p:handoutMasterId r:id="rId39"/>
  </p:handoutMasterIdLst>
  <p:sldIdLst>
    <p:sldId id="256" r:id="rId3"/>
    <p:sldId id="257" r:id="rId5"/>
    <p:sldId id="258" r:id="rId6"/>
    <p:sldId id="259" r:id="rId7"/>
    <p:sldId id="262" r:id="rId8"/>
    <p:sldId id="263" r:id="rId9"/>
    <p:sldId id="266" r:id="rId10"/>
    <p:sldId id="274" r:id="rId11"/>
    <p:sldId id="303" r:id="rId12"/>
    <p:sldId id="304" r:id="rId13"/>
    <p:sldId id="305" r:id="rId14"/>
    <p:sldId id="268" r:id="rId15"/>
    <p:sldId id="279" r:id="rId16"/>
    <p:sldId id="282" r:id="rId17"/>
    <p:sldId id="283" r:id="rId18"/>
    <p:sldId id="284" r:id="rId19"/>
    <p:sldId id="285" r:id="rId20"/>
    <p:sldId id="288" r:id="rId21"/>
    <p:sldId id="289" r:id="rId22"/>
    <p:sldId id="290" r:id="rId23"/>
    <p:sldId id="291" r:id="rId24"/>
    <p:sldId id="293" r:id="rId25"/>
    <p:sldId id="294" r:id="rId26"/>
    <p:sldId id="295" r:id="rId27"/>
    <p:sldId id="296" r:id="rId28"/>
    <p:sldId id="297" r:id="rId29"/>
    <p:sldId id="298" r:id="rId30"/>
    <p:sldId id="299" r:id="rId31"/>
    <p:sldId id="300" r:id="rId32"/>
    <p:sldId id="302" r:id="rId33"/>
    <p:sldId id="301" r:id="rId34"/>
    <p:sldId id="275" r:id="rId35"/>
    <p:sldId id="278" r:id="rId36"/>
    <p:sldId id="267" r:id="rId37"/>
    <p:sldId id="272" r:id="rId38"/>
  </p:sldIdLst>
  <p:sldSz cx="12192000" cy="6858000"/>
  <p:notesSz cx="6858000" cy="9144000"/>
  <p:embeddedFontLst>
    <p:embeddedFont>
      <p:font typeface="黑体" panose="02010609060101010101" charset="-122"/>
      <p:regular r:id="rId44"/>
    </p:embeddedFont>
    <p:embeddedFont>
      <p:font typeface="微软雅黑" panose="020B0503020204020204" charset="-122"/>
      <p:regular r:id="rId45"/>
    </p:embeddedFont>
    <p:embeddedFont>
      <p:font typeface="方正公文小标宋" panose="02000500000000000000" charset="-122"/>
      <p:regular r:id="rId46"/>
    </p:embeddedFont>
    <p:embeddedFont>
      <p:font typeface="方正大标宋简体" panose="03000509000000000000" charset="-122"/>
      <p:regular r:id="rId47"/>
    </p:embeddedFont>
  </p:embeddedFontLst>
  <p:custDataLst>
    <p:tags r:id="rId4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微软用户" initials="微软用户" lastIdx="0" clrIdx="0"/>
  <p:cmAuthor id="1" name="bing" initials="b" lastIdx="1" clrIdx="0"/>
  <p:cmAuthor id="2" name="40733" initials="4"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95244" autoAdjust="0"/>
  </p:normalViewPr>
  <p:slideViewPr>
    <p:cSldViewPr snapToGrid="0">
      <p:cViewPr>
        <p:scale>
          <a:sx n="65" d="100"/>
          <a:sy n="65" d="100"/>
        </p:scale>
        <p:origin x="682" y="42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2405" y="6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8" Type="http://schemas.openxmlformats.org/officeDocument/2006/relationships/tags" Target="tags/tag80.xml"/><Relationship Id="rId47" Type="http://schemas.openxmlformats.org/officeDocument/2006/relationships/font" Target="fonts/font4.fntdata"/><Relationship Id="rId46" Type="http://schemas.openxmlformats.org/officeDocument/2006/relationships/font" Target="fonts/font3.fntdata"/><Relationship Id="rId45" Type="http://schemas.openxmlformats.org/officeDocument/2006/relationships/font" Target="fonts/font2.fntdata"/><Relationship Id="rId44" Type="http://schemas.openxmlformats.org/officeDocument/2006/relationships/font" Target="fonts/font1.fntdata"/><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notesMaster" Target="notesMasters/notesMaster1.xml"/><Relationship Id="rId39" Type="http://schemas.openxmlformats.org/officeDocument/2006/relationships/handoutMaster" Target="handoutMasters/handoutMaster1.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君黑-45简" panose="020B0604020202020204" charset="-122"/>
        <a:ea typeface="汉仪君黑-45简" panose="020B0604020202020204" charset="-122"/>
        <a:cs typeface="汉仪君黑-45简" panose="020B0604020202020204" charset="-12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1.jpe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9789788797989"/>
          <p:cNvPicPr>
            <a:picLocks noChangeAspect="1"/>
          </p:cNvPicPr>
          <p:nvPr userDrawn="1"/>
        </p:nvPicPr>
        <p:blipFill>
          <a:blip r:embed="rId4" cstate="print"/>
          <a:stretch>
            <a:fillRect/>
          </a:stretch>
        </p:blipFill>
        <p:spPr>
          <a:xfrm>
            <a:off x="0" y="0"/>
            <a:ext cx="12192000" cy="6856730"/>
          </a:xfrm>
          <a:prstGeom prst="rect">
            <a:avLst/>
          </a:prstGeom>
        </p:spPr>
      </p:pic>
      <p:sp>
        <p:nvSpPr>
          <p:cNvPr id="8" name="圆角矩形 7"/>
          <p:cNvSpPr/>
          <p:nvPr userDrawn="1"/>
        </p:nvSpPr>
        <p:spPr>
          <a:xfrm>
            <a:off x="175260" y="149225"/>
            <a:ext cx="11854815" cy="6529070"/>
          </a:xfrm>
          <a:prstGeom prst="roundRect">
            <a:avLst>
              <a:gd name="adj" fmla="val 5436"/>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汉仪君黑-45简" panose="020B0604020202020204" charset="-122"/>
              <a:ea typeface="汉仪君黑-45简" panose="020B0604020202020204" charset="-122"/>
              <a:cs typeface="汉仪君黑-45简" panose="020B060402020202020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spd="slow" p14:dur="125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image" Target="../media/image6.png"/><Relationship Id="rId13" Type="http://schemas.openxmlformats.org/officeDocument/2006/relationships/notesSlide" Target="../notesSlides/notesSlide9.xml"/><Relationship Id="rId12" Type="http://schemas.openxmlformats.org/officeDocument/2006/relationships/slideLayout" Target="../slideLayouts/slideLayout3.xml"/><Relationship Id="rId11" Type="http://schemas.openxmlformats.org/officeDocument/2006/relationships/tags" Target="../tags/tag38.xml"/><Relationship Id="rId10" Type="http://schemas.openxmlformats.org/officeDocument/2006/relationships/tags" Target="../tags/tag37.xml"/><Relationship Id="rId1" Type="http://schemas.openxmlformats.org/officeDocument/2006/relationships/tags" Target="../tags/tag29.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tags" Target="../tags/tag39.xml"/><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9" Type="http://schemas.openxmlformats.org/officeDocument/2006/relationships/tags" Target="../tags/tag48.xml"/><Relationship Id="rId8" Type="http://schemas.openxmlformats.org/officeDocument/2006/relationships/tags" Target="../tags/tag47.xml"/><Relationship Id="rId7" Type="http://schemas.openxmlformats.org/officeDocument/2006/relationships/tags" Target="../tags/tag46.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9" Type="http://schemas.openxmlformats.org/officeDocument/2006/relationships/notesSlide" Target="../notesSlides/notesSlide11.xml"/><Relationship Id="rId18" Type="http://schemas.openxmlformats.org/officeDocument/2006/relationships/slideLayout" Target="../slideLayouts/slideLayout3.xml"/><Relationship Id="rId17" Type="http://schemas.openxmlformats.org/officeDocument/2006/relationships/tags" Target="../tags/tag55.xml"/><Relationship Id="rId16" Type="http://schemas.openxmlformats.org/officeDocument/2006/relationships/tags" Target="../tags/tag54.xml"/><Relationship Id="rId15" Type="http://schemas.openxmlformats.org/officeDocument/2006/relationships/tags" Target="../tags/tag53.xml"/><Relationship Id="rId14" Type="http://schemas.openxmlformats.org/officeDocument/2006/relationships/tags" Target="../tags/tag52.xml"/><Relationship Id="rId13" Type="http://schemas.openxmlformats.org/officeDocument/2006/relationships/image" Target="../media/image3.png"/><Relationship Id="rId12" Type="http://schemas.openxmlformats.org/officeDocument/2006/relationships/tags" Target="../tags/tag51.xml"/><Relationship Id="rId11" Type="http://schemas.openxmlformats.org/officeDocument/2006/relationships/tags" Target="../tags/tag50.xml"/><Relationship Id="rId10" Type="http://schemas.openxmlformats.org/officeDocument/2006/relationships/tags" Target="../tags/tag49.xml"/><Relationship Id="rId1" Type="http://schemas.openxmlformats.org/officeDocument/2006/relationships/tags" Target="../tags/tag40.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3.xml"/><Relationship Id="rId2" Type="http://schemas.openxmlformats.org/officeDocument/2006/relationships/image" Target="../media/image9.png"/><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3.xml"/><Relationship Id="rId2" Type="http://schemas.openxmlformats.org/officeDocument/2006/relationships/image" Target="../media/image11.png"/><Relationship Id="rId1"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3.xml"/><Relationship Id="rId2" Type="http://schemas.openxmlformats.org/officeDocument/2006/relationships/image" Target="../media/image15.png"/><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3.xml"/><Relationship Id="rId2" Type="http://schemas.openxmlformats.org/officeDocument/2006/relationships/image" Target="../media/image17.png"/><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7" Type="http://schemas.openxmlformats.org/officeDocument/2006/relationships/notesSlide" Target="../notesSlides/notesSlide2.xml"/><Relationship Id="rId16" Type="http://schemas.openxmlformats.org/officeDocument/2006/relationships/slideLayout" Target="../slideLayouts/slideLayout1.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image" Target="../media/image28.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tags" Target="../tags/tag15.xml"/><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image" Target="../media/image29.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3.xml"/><Relationship Id="rId2" Type="http://schemas.openxmlformats.org/officeDocument/2006/relationships/image" Target="../media/image31.png"/><Relationship Id="rId1" Type="http://schemas.openxmlformats.org/officeDocument/2006/relationships/image" Target="../media/image30.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2.png"/></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tags" Target="../tags/tag56.xml"/><Relationship Id="rId1" Type="http://schemas.openxmlformats.org/officeDocument/2006/relationships/image" Target="../media/image2.jpeg"/></Relationships>
</file>

<file path=ppt/slides/_rels/slide34.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6" Type="http://schemas.openxmlformats.org/officeDocument/2006/relationships/notesSlide" Target="../notesSlides/notesSlide32.xml"/><Relationship Id="rId25" Type="http://schemas.openxmlformats.org/officeDocument/2006/relationships/slideLayout" Target="../slideLayouts/slideLayout3.xml"/><Relationship Id="rId24" Type="http://schemas.openxmlformats.org/officeDocument/2006/relationships/image" Target="../media/image5.jpeg"/><Relationship Id="rId23" Type="http://schemas.openxmlformats.org/officeDocument/2006/relationships/image" Target="../media/image4.jpeg"/><Relationship Id="rId22" Type="http://schemas.openxmlformats.org/officeDocument/2006/relationships/tags" Target="../tags/tag76.xml"/><Relationship Id="rId21" Type="http://schemas.openxmlformats.org/officeDocument/2006/relationships/tags" Target="../tags/tag75.xml"/><Relationship Id="rId20" Type="http://schemas.openxmlformats.org/officeDocument/2006/relationships/tags" Target="../tags/tag74.xml"/><Relationship Id="rId2" Type="http://schemas.openxmlformats.org/officeDocument/2006/relationships/tags" Target="../tags/tag58.xml"/><Relationship Id="rId19" Type="http://schemas.microsoft.com/office/2007/relationships/hdphoto" Target="../media/image34.wdp"/><Relationship Id="rId18" Type="http://schemas.openxmlformats.org/officeDocument/2006/relationships/image" Target="../media/image33.png"/><Relationship Id="rId17" Type="http://schemas.openxmlformats.org/officeDocument/2006/relationships/tags" Target="../tags/tag73.xml"/><Relationship Id="rId16" Type="http://schemas.openxmlformats.org/officeDocument/2006/relationships/tags" Target="../tags/tag72.xml"/><Relationship Id="rId15" Type="http://schemas.openxmlformats.org/officeDocument/2006/relationships/tags" Target="../tags/tag71.xml"/><Relationship Id="rId14" Type="http://schemas.openxmlformats.org/officeDocument/2006/relationships/tags" Target="../tags/tag70.xml"/><Relationship Id="rId13" Type="http://schemas.openxmlformats.org/officeDocument/2006/relationships/tags" Target="../tags/tag69.xml"/><Relationship Id="rId12" Type="http://schemas.openxmlformats.org/officeDocument/2006/relationships/tags" Target="../tags/tag68.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tags" Target="../tags/tag57.xml"/></Relationships>
</file>

<file path=ppt/slides/_rels/slide35.xml.rels><?xml version="1.0" encoding="UTF-8" standalone="yes"?>
<Relationships xmlns="http://schemas.openxmlformats.org/package/2006/relationships"><Relationship Id="rId7" Type="http://schemas.openxmlformats.org/officeDocument/2006/relationships/notesSlide" Target="../notesSlides/notesSlide33.xml"/><Relationship Id="rId6" Type="http://schemas.openxmlformats.org/officeDocument/2006/relationships/slideLayout" Target="../slideLayouts/slideLayout2.xml"/><Relationship Id="rId5" Type="http://schemas.openxmlformats.org/officeDocument/2006/relationships/tags" Target="../tags/tag79.xml"/><Relationship Id="rId4" Type="http://schemas.openxmlformats.org/officeDocument/2006/relationships/image" Target="../media/image3.png"/><Relationship Id="rId3" Type="http://schemas.openxmlformats.org/officeDocument/2006/relationships/tags" Target="../tags/tag78.xml"/><Relationship Id="rId2" Type="http://schemas.openxmlformats.org/officeDocument/2006/relationships/image" Target="../media/image35.png"/><Relationship Id="rId1" Type="http://schemas.openxmlformats.org/officeDocument/2006/relationships/tags" Target="../tags/tag77.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tags" Target="../tags/tag16.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9" Type="http://schemas.openxmlformats.org/officeDocument/2006/relationships/tags" Target="../tags/tag24.xml"/><Relationship Id="rId8" Type="http://schemas.openxmlformats.org/officeDocument/2006/relationships/tags" Target="../tags/tag23.xml"/><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image" Target="../media/image6.png"/><Relationship Id="rId13" Type="http://schemas.openxmlformats.org/officeDocument/2006/relationships/notesSlide" Target="../notesSlides/notesSlide6.xml"/><Relationship Id="rId12" Type="http://schemas.openxmlformats.org/officeDocument/2006/relationships/slideLayout" Target="../slideLayouts/slideLayout3.xml"/><Relationship Id="rId11" Type="http://schemas.openxmlformats.org/officeDocument/2006/relationships/tags" Target="../tags/tag26.xml"/><Relationship Id="rId10" Type="http://schemas.openxmlformats.org/officeDocument/2006/relationships/tags" Target="../tags/tag25.xml"/><Relationship Id="rId1" Type="http://schemas.openxmlformats.org/officeDocument/2006/relationships/tags" Target="../tags/tag1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tags" Target="../tags/tag28.xml"/><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798978978978978"/>
          <p:cNvPicPr>
            <a:picLocks noChangeAspect="1"/>
          </p:cNvPicPr>
          <p:nvPr/>
        </p:nvPicPr>
        <p:blipFill>
          <a:blip r:embed="rId1" cstate="print"/>
          <a:stretch>
            <a:fillRect/>
          </a:stretch>
        </p:blipFill>
        <p:spPr>
          <a:xfrm>
            <a:off x="0" y="0"/>
            <a:ext cx="12192000" cy="6856730"/>
          </a:xfrm>
          <a:prstGeom prst="rect">
            <a:avLst/>
          </a:prstGeom>
        </p:spPr>
      </p:pic>
      <p:sp>
        <p:nvSpPr>
          <p:cNvPr id="13" name="文本框 12"/>
          <p:cNvSpPr txBox="1"/>
          <p:nvPr/>
        </p:nvSpPr>
        <p:spPr>
          <a:xfrm>
            <a:off x="-635" y="974725"/>
            <a:ext cx="12193270" cy="1656715"/>
          </a:xfrm>
          <a:prstGeom prst="rect">
            <a:avLst/>
          </a:prstGeom>
          <a:noFill/>
        </p:spPr>
        <p:txBody>
          <a:bodyPr wrap="square" rtlCol="0">
            <a:noAutofit/>
          </a:bodyPr>
          <a:lstStyle/>
          <a:p>
            <a:pPr lvl="0" algn="ctr" defTabSz="1219200">
              <a:defRPr/>
            </a:pPr>
            <a:r>
              <a:rPr lang="zh-CN" altLang="zh-CN" sz="8800" dirty="0">
                <a:solidFill>
                  <a:srgbClr val="FF0000"/>
                </a:solidFill>
                <a:latin typeface="微软雅黑" panose="020B0503020204020204" charset="-122"/>
                <a:ea typeface="微软雅黑" panose="020B0503020204020204" charset="-122"/>
                <a:cs typeface="微软雅黑" panose="020B0503020204020204" charset="-122"/>
              </a:rPr>
              <a:t>有志青年</a:t>
            </a:r>
            <a:r>
              <a:rPr lang="en-US" altLang="zh-CN" sz="8800" dirty="0">
                <a:solidFill>
                  <a:srgbClr val="FF0000"/>
                </a:solidFill>
                <a:latin typeface="微软雅黑" panose="020B0503020204020204" charset="-122"/>
                <a:ea typeface="微软雅黑" panose="020B0503020204020204" charset="-122"/>
                <a:cs typeface="微软雅黑" panose="020B0503020204020204" charset="-122"/>
              </a:rPr>
              <a:t> </a:t>
            </a:r>
            <a:r>
              <a:rPr lang="zh-CN" altLang="en-US" sz="8800" dirty="0">
                <a:solidFill>
                  <a:srgbClr val="FF0000"/>
                </a:solidFill>
                <a:latin typeface="微软雅黑" panose="020B0503020204020204" charset="-122"/>
                <a:ea typeface="微软雅黑" panose="020B0503020204020204" charset="-122"/>
                <a:cs typeface="微软雅黑" panose="020B0503020204020204" charset="-122"/>
              </a:rPr>
              <a:t>参军报国</a:t>
            </a:r>
            <a:endParaRPr lang="zh-CN" altLang="en-US" sz="8800"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1" name="圆角矩形 20"/>
          <p:cNvSpPr/>
          <p:nvPr/>
        </p:nvSpPr>
        <p:spPr>
          <a:xfrm>
            <a:off x="2673350" y="4182110"/>
            <a:ext cx="6732270" cy="558165"/>
          </a:xfrm>
          <a:prstGeom prst="roundRect">
            <a:avLst/>
          </a:prstGeom>
          <a:solidFill>
            <a:srgbClr val="CD2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sp>
        <p:nvSpPr>
          <p:cNvPr id="29" name="文本框 28"/>
          <p:cNvSpPr txBox="1"/>
          <p:nvPr/>
        </p:nvSpPr>
        <p:spPr>
          <a:xfrm>
            <a:off x="2673350" y="4279900"/>
            <a:ext cx="6555740" cy="460375"/>
          </a:xfrm>
          <a:prstGeom prst="rect">
            <a:avLst/>
          </a:prstGeom>
          <a:noFill/>
          <a:ln>
            <a:noFill/>
          </a:ln>
        </p:spPr>
        <p:txBody>
          <a:bodyPr wrap="square" rtlCol="0">
            <a:spAutoFit/>
          </a:bodyPr>
          <a:lstStyle/>
          <a:p>
            <a:pPr algn="dist"/>
            <a:r>
              <a:rPr lang="zh-CN" altLang="en-US" sz="2400" dirty="0">
                <a:solidFill>
                  <a:schemeClr val="bg1"/>
                </a:solidFill>
                <a:effectLst/>
                <a:latin typeface="汉仪君黑-45简" panose="020B0604020202020204" charset="-122"/>
                <a:ea typeface="汉仪君黑-45简" panose="020B0604020202020204" charset="-122"/>
                <a:cs typeface="汉仪君黑-45简" panose="020B0604020202020204" charset="-122"/>
              </a:rPr>
              <a:t>主讲：田园</a:t>
            </a:r>
            <a:r>
              <a:rPr lang="en-US" altLang="zh-CN" sz="2400" dirty="0">
                <a:solidFill>
                  <a:schemeClr val="bg1"/>
                </a:solidFill>
                <a:effectLst/>
                <a:latin typeface="汉仪君黑-45简" panose="020B0604020202020204" charset="-122"/>
                <a:ea typeface="汉仪君黑-45简" panose="020B0604020202020204" charset="-122"/>
                <a:cs typeface="汉仪君黑-45简" panose="020B0604020202020204" charset="-122"/>
              </a:rPr>
              <a:t>        </a:t>
            </a:r>
            <a:r>
              <a:rPr lang="zh-CN" altLang="en-US" sz="2400" dirty="0">
                <a:solidFill>
                  <a:schemeClr val="bg1"/>
                </a:solidFill>
                <a:effectLst/>
                <a:latin typeface="汉仪君黑-45简" panose="020B0604020202020204" charset="-122"/>
                <a:ea typeface="汉仪君黑-45简" panose="020B0604020202020204" charset="-122"/>
                <a:cs typeface="汉仪君黑-45简" panose="020B0604020202020204" charset="-122"/>
              </a:rPr>
              <a:t>时间：</a:t>
            </a:r>
            <a:r>
              <a:rPr lang="en-US" altLang="zh-CN" sz="2400" dirty="0">
                <a:solidFill>
                  <a:schemeClr val="bg1"/>
                </a:solidFill>
                <a:effectLst/>
                <a:latin typeface="汉仪君黑-45简" panose="020B0604020202020204" charset="-122"/>
                <a:ea typeface="汉仪君黑-45简" panose="020B0604020202020204" charset="-122"/>
                <a:cs typeface="汉仪君黑-45简" panose="020B0604020202020204" charset="-122"/>
              </a:rPr>
              <a:t>2025</a:t>
            </a:r>
            <a:r>
              <a:rPr lang="zh-CN" altLang="en-US" sz="2400" dirty="0">
                <a:solidFill>
                  <a:schemeClr val="bg1"/>
                </a:solidFill>
                <a:effectLst/>
                <a:latin typeface="汉仪君黑-45简" panose="020B0604020202020204" charset="-122"/>
                <a:ea typeface="汉仪君黑-45简" panose="020B0604020202020204" charset="-122"/>
                <a:cs typeface="汉仪君黑-45简" panose="020B0604020202020204" charset="-122"/>
              </a:rPr>
              <a:t>年</a:t>
            </a:r>
            <a:r>
              <a:rPr lang="en-US" altLang="zh-CN" sz="2400" dirty="0">
                <a:solidFill>
                  <a:schemeClr val="bg1"/>
                </a:solidFill>
                <a:effectLst/>
                <a:latin typeface="汉仪君黑-45简" panose="020B0604020202020204" charset="-122"/>
                <a:ea typeface="汉仪君黑-45简" panose="020B0604020202020204" charset="-122"/>
                <a:cs typeface="汉仪君黑-45简" panose="020B0604020202020204" charset="-122"/>
              </a:rPr>
              <a:t>11</a:t>
            </a:r>
            <a:r>
              <a:rPr lang="zh-CN" altLang="en-US" sz="2400" dirty="0">
                <a:solidFill>
                  <a:schemeClr val="bg1"/>
                </a:solidFill>
                <a:effectLst/>
                <a:latin typeface="汉仪君黑-45简" panose="020B0604020202020204" charset="-122"/>
                <a:ea typeface="汉仪君黑-45简" panose="020B0604020202020204" charset="-122"/>
                <a:cs typeface="汉仪君黑-45简" panose="020B0604020202020204" charset="-122"/>
              </a:rPr>
              <a:t>月</a:t>
            </a:r>
            <a:r>
              <a:rPr lang="en-US" altLang="zh-CN" sz="2400" dirty="0">
                <a:solidFill>
                  <a:schemeClr val="bg1"/>
                </a:solidFill>
                <a:effectLst/>
                <a:latin typeface="汉仪君黑-45简" panose="020B0604020202020204" charset="-122"/>
                <a:ea typeface="汉仪君黑-45简" panose="020B0604020202020204" charset="-122"/>
                <a:cs typeface="汉仪君黑-45简" panose="020B0604020202020204" charset="-122"/>
              </a:rPr>
              <a:t>19</a:t>
            </a:r>
            <a:r>
              <a:rPr lang="zh-CN" altLang="en-US" sz="2400" dirty="0">
                <a:solidFill>
                  <a:schemeClr val="bg1"/>
                </a:solidFill>
                <a:effectLst/>
                <a:latin typeface="汉仪君黑-45简" panose="020B0604020202020204" charset="-122"/>
                <a:ea typeface="汉仪君黑-45简" panose="020B0604020202020204" charset="-122"/>
                <a:cs typeface="汉仪君黑-45简" panose="020B0604020202020204" charset="-122"/>
              </a:rPr>
              <a:t>日</a:t>
            </a:r>
            <a:endParaRPr lang="zh-CN" altLang="en-US" sz="2400" dirty="0">
              <a:solidFill>
                <a:schemeClr val="bg1"/>
              </a:solidFill>
              <a:effectLst/>
              <a:latin typeface="汉仪君黑-45简" panose="020B0604020202020204" charset="-122"/>
              <a:ea typeface="汉仪君黑-45简" panose="020B0604020202020204" charset="-122"/>
              <a:cs typeface="汉仪君黑-45简" panose="020B0604020202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fill="hold"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p:cNvPicPr>
            <a:picLocks noChangeAspect="1"/>
          </p:cNvPicPr>
          <p:nvPr>
            <p:custDataLst>
              <p:tags r:id="rId1"/>
            </p:custDataLst>
          </p:nvPr>
        </p:nvPicPr>
        <p:blipFill>
          <a:blip r:embed="rId2" cstate="screen"/>
          <a:stretch>
            <a:fillRect/>
          </a:stretch>
        </p:blipFill>
        <p:spPr>
          <a:xfrm>
            <a:off x="1435917" y="1854836"/>
            <a:ext cx="4028380" cy="224486"/>
          </a:xfrm>
          <a:prstGeom prst="rect">
            <a:avLst/>
          </a:prstGeom>
        </p:spPr>
      </p:pic>
      <p:sp>
        <p:nvSpPr>
          <p:cNvPr id="14" name="矩形: 圆角 13"/>
          <p:cNvSpPr/>
          <p:nvPr>
            <p:custDataLst>
              <p:tags r:id="rId3"/>
            </p:custDataLst>
          </p:nvPr>
        </p:nvSpPr>
        <p:spPr>
          <a:xfrm>
            <a:off x="2597387" y="1698672"/>
            <a:ext cx="1705441" cy="536814"/>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latin typeface="汉仪君黑-45简" panose="020B0604020202020204" charset="-122"/>
                <a:ea typeface="汉仪君黑-45简" panose="020B0604020202020204" charset="-122"/>
                <a:cs typeface="汉仪君黑-45简" panose="020B0604020202020204" charset="-122"/>
              </a:rPr>
              <a:t>男生</a:t>
            </a:r>
            <a:endParaRPr lang="zh-CN" altLang="en-US" sz="2400">
              <a:latin typeface="汉仪君黑-45简" panose="020B0604020202020204" charset="-122"/>
              <a:ea typeface="汉仪君黑-45简" panose="020B0604020202020204" charset="-122"/>
              <a:cs typeface="汉仪君黑-45简" panose="020B0604020202020204" charset="-122"/>
            </a:endParaRPr>
          </a:p>
        </p:txBody>
      </p:sp>
      <p:sp>
        <p:nvSpPr>
          <p:cNvPr id="18" name="矩形 17"/>
          <p:cNvSpPr/>
          <p:nvPr>
            <p:custDataLst>
              <p:tags r:id="rId4"/>
            </p:custDataLst>
          </p:nvPr>
        </p:nvSpPr>
        <p:spPr>
          <a:xfrm>
            <a:off x="1435917" y="2428088"/>
            <a:ext cx="4229441" cy="1713249"/>
          </a:xfrm>
          <a:prstGeom prst="rect">
            <a:avLst/>
          </a:prstGeom>
          <a:gradFill flip="none" rotWithShape="1">
            <a:gsLst>
              <a:gs pos="0">
                <a:srgbClr val="FFFFFF"/>
              </a:gs>
              <a:gs pos="100000">
                <a:srgbClr val="FFFFFF">
                  <a:alpha val="0"/>
                </a:srgbClr>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君黑-45简" panose="020B0604020202020204" charset="-122"/>
            </a:endParaRPr>
          </a:p>
        </p:txBody>
      </p:sp>
      <p:sp>
        <p:nvSpPr>
          <p:cNvPr id="103" name="文本框"/>
          <p:cNvSpPr>
            <a:spLocks noChangeArrowheads="1"/>
          </p:cNvSpPr>
          <p:nvPr>
            <p:custDataLst>
              <p:tags r:id="rId5"/>
            </p:custDataLst>
          </p:nvPr>
        </p:nvSpPr>
        <p:spPr bwMode="auto">
          <a:xfrm>
            <a:off x="1520190" y="2506345"/>
            <a:ext cx="4032250" cy="178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上半年:202</a:t>
            </a:r>
            <a:r>
              <a:rPr lang="en-US"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5</a:t>
            </a: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年12月</a:t>
            </a:r>
            <a:r>
              <a:rPr lang="en-US"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5</a:t>
            </a: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日至202</a:t>
            </a:r>
            <a:r>
              <a:rPr lang="en-US"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6</a:t>
            </a: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 年2月10日</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下半年:2022年12月1日至2023 年8月10日</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p:txBody>
      </p:sp>
      <p:sp>
        <p:nvSpPr>
          <p:cNvPr id="105" name="矩形: 圆角 104"/>
          <p:cNvSpPr/>
          <p:nvPr>
            <p:custDataLst>
              <p:tags r:id="rId6"/>
            </p:custDataLst>
          </p:nvPr>
        </p:nvSpPr>
        <p:spPr>
          <a:xfrm>
            <a:off x="2688122" y="3924333"/>
            <a:ext cx="1096473" cy="88819"/>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pic>
        <p:nvPicPr>
          <p:cNvPr id="2" name="图片 1"/>
          <p:cNvPicPr>
            <a:picLocks noChangeAspect="1"/>
          </p:cNvPicPr>
          <p:nvPr>
            <p:custDataLst>
              <p:tags r:id="rId7"/>
            </p:custDataLst>
          </p:nvPr>
        </p:nvPicPr>
        <p:blipFill>
          <a:blip r:embed="rId2" cstate="screen"/>
          <a:stretch>
            <a:fillRect/>
          </a:stretch>
        </p:blipFill>
        <p:spPr>
          <a:xfrm>
            <a:off x="6401281" y="1854836"/>
            <a:ext cx="4028380" cy="224486"/>
          </a:xfrm>
          <a:prstGeom prst="rect">
            <a:avLst/>
          </a:prstGeom>
        </p:spPr>
      </p:pic>
      <p:sp>
        <p:nvSpPr>
          <p:cNvPr id="3" name="矩形: 圆角 13"/>
          <p:cNvSpPr/>
          <p:nvPr>
            <p:custDataLst>
              <p:tags r:id="rId8"/>
            </p:custDataLst>
          </p:nvPr>
        </p:nvSpPr>
        <p:spPr>
          <a:xfrm>
            <a:off x="7562750" y="1698672"/>
            <a:ext cx="1705441" cy="536814"/>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latin typeface="汉仪君黑-45简" panose="020B0604020202020204" charset="-122"/>
                <a:ea typeface="汉仪君黑-45简" panose="020B0604020202020204" charset="-122"/>
                <a:cs typeface="汉仪君黑-45简" panose="020B0604020202020204" charset="-122"/>
              </a:rPr>
              <a:t>女生</a:t>
            </a:r>
            <a:endParaRPr lang="zh-CN" altLang="en-US" sz="2400">
              <a:latin typeface="汉仪君黑-45简" panose="020B0604020202020204" charset="-122"/>
              <a:ea typeface="汉仪君黑-45简" panose="020B0604020202020204" charset="-122"/>
              <a:cs typeface="汉仪君黑-45简" panose="020B0604020202020204" charset="-122"/>
            </a:endParaRPr>
          </a:p>
        </p:txBody>
      </p:sp>
      <p:sp>
        <p:nvSpPr>
          <p:cNvPr id="4" name="矩形 3"/>
          <p:cNvSpPr/>
          <p:nvPr>
            <p:custDataLst>
              <p:tags r:id="rId9"/>
            </p:custDataLst>
          </p:nvPr>
        </p:nvSpPr>
        <p:spPr>
          <a:xfrm>
            <a:off x="6400800" y="2427605"/>
            <a:ext cx="4485640" cy="1713230"/>
          </a:xfrm>
          <a:prstGeom prst="rect">
            <a:avLst/>
          </a:prstGeom>
          <a:gradFill flip="none" rotWithShape="1">
            <a:gsLst>
              <a:gs pos="0">
                <a:srgbClr val="FFFFFF"/>
              </a:gs>
              <a:gs pos="100000">
                <a:srgbClr val="FFFFFF">
                  <a:alpha val="0"/>
                </a:srgbClr>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君黑-45简" panose="020B0604020202020204" charset="-122"/>
            </a:endParaRPr>
          </a:p>
        </p:txBody>
      </p:sp>
      <p:sp>
        <p:nvSpPr>
          <p:cNvPr id="5" name="文本框"/>
          <p:cNvSpPr>
            <a:spLocks noChangeArrowheads="1"/>
          </p:cNvSpPr>
          <p:nvPr>
            <p:custDataLst>
              <p:tags r:id="rId10"/>
            </p:custDataLst>
          </p:nvPr>
        </p:nvSpPr>
        <p:spPr bwMode="auto">
          <a:xfrm>
            <a:off x="6697980" y="2774950"/>
            <a:ext cx="4122420" cy="1070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上半年:202</a:t>
            </a:r>
            <a:r>
              <a:rPr lang="en-US"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6</a:t>
            </a:r>
            <a:r>
              <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年1月1日至2023年2月10日</a:t>
            </a:r>
            <a:endPar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下半年:202</a:t>
            </a:r>
            <a:r>
              <a:rPr lang="en-US"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6</a:t>
            </a:r>
            <a:r>
              <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年7月1日至2023年8月10日</a:t>
            </a:r>
            <a:endPar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p:txBody>
      </p:sp>
      <p:sp>
        <p:nvSpPr>
          <p:cNvPr id="6" name="矩形: 圆角 104"/>
          <p:cNvSpPr/>
          <p:nvPr>
            <p:custDataLst>
              <p:tags r:id="rId11"/>
            </p:custDataLst>
          </p:nvPr>
        </p:nvSpPr>
        <p:spPr>
          <a:xfrm>
            <a:off x="8027935" y="3924208"/>
            <a:ext cx="1096473" cy="88819"/>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sp>
        <p:nvSpPr>
          <p:cNvPr id="7" name="文本框 6"/>
          <p:cNvSpPr txBox="1"/>
          <p:nvPr/>
        </p:nvSpPr>
        <p:spPr>
          <a:xfrm>
            <a:off x="1013460" y="381000"/>
            <a:ext cx="3783330" cy="583565"/>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kumimoji="1" lang="zh-CN" altLang="en-US" sz="3200" dirty="0">
                <a:solidFill>
                  <a:srgbClr val="BD0102"/>
                </a:solidFill>
                <a:latin typeface="汉仪君黑-45简" panose="020B0604020202020204" charset="-122"/>
                <a:ea typeface="汉仪君黑-45简" panose="020B0604020202020204" charset="-122"/>
                <a:cs typeface="汉仪君黑-45简" panose="020B0604020202020204" charset="-122"/>
                <a:sym typeface="+mn-ea"/>
              </a:rPr>
              <a:t>报名相关信息</a:t>
            </a:r>
            <a:endParaRPr kumimoji="1" lang="zh-CN" altLang="en-US" sz="32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19" name="组合 18"/>
          <p:cNvGrpSpPr/>
          <p:nvPr/>
        </p:nvGrpSpPr>
        <p:grpSpPr>
          <a:xfrm>
            <a:off x="321310" y="268605"/>
            <a:ext cx="11435715" cy="695960"/>
            <a:chOff x="750" y="523"/>
            <a:chExt cx="18009" cy="1096"/>
          </a:xfrm>
        </p:grpSpPr>
        <p:sp>
          <p:nvSpPr>
            <p:cNvPr id="20"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11430000" y="6201410"/>
            <a:ext cx="4064000" cy="368300"/>
          </a:xfrm>
          <a:prstGeom prst="rect">
            <a:avLst/>
          </a:prstGeom>
          <a:noFill/>
        </p:spPr>
        <p:txBody>
          <a:bodyPr wrap="square" rtlCol="0">
            <a:spAutoFit/>
          </a:bodyPr>
          <a:p>
            <a:endParaRPr lang="zh-CN" altLang="en-US"/>
          </a:p>
        </p:txBody>
      </p:sp>
      <p:sp>
        <p:nvSpPr>
          <p:cNvPr id="9" name="文本框 8"/>
          <p:cNvSpPr txBox="1"/>
          <p:nvPr/>
        </p:nvSpPr>
        <p:spPr>
          <a:xfrm>
            <a:off x="1369060" y="4177665"/>
            <a:ext cx="9451340" cy="1872615"/>
          </a:xfrm>
          <a:prstGeom prst="rect">
            <a:avLst/>
          </a:prstGeom>
          <a:noFill/>
        </p:spPr>
        <p:txBody>
          <a:bodyPr wrap="square" rtlCol="0">
            <a:noAutofit/>
          </a:bodyPr>
          <a:p>
            <a:pPr marL="0" marR="0" lvl="0" indent="0" algn="l" defTabSz="914400" rtl="0" eaLnBrk="1" fontAlgn="base" latinLnBrk="0" hangingPunct="1">
              <a:lnSpc>
                <a:spcPct val="100000"/>
              </a:lnSpc>
              <a:spcBef>
                <a:spcPct val="0"/>
              </a:spcBef>
              <a:spcAft>
                <a:spcPct val="0"/>
              </a:spcAft>
              <a:buClrTx/>
              <a:buSzTx/>
              <a:buFontTx/>
              <a:buNone/>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rPr>
              <a:t>全国征兵网：http://www.gfbzb.gov.cn</a:t>
            </a:r>
            <a:endParaRPr kumimoji="0" sz="1600" i="0" u="none" strike="noStrike" cap="none" normalizeH="0" baseline="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endParaRPr>
          </a:p>
          <a:p>
            <a:pPr marL="0" marR="0" lvl="0" indent="0" algn="l" defTabSz="914400" rtl="0" eaLnBrk="0" fontAlgn="base" latinLnBrk="0" hangingPunct="0">
              <a:lnSpc>
                <a:spcPct val="100000"/>
              </a:lnSpc>
              <a:spcBef>
                <a:spcPct val="0"/>
              </a:spcBef>
              <a:spcAft>
                <a:spcPct val="0"/>
              </a:spcAft>
              <a:buClrTx/>
              <a:buSzTx/>
              <a:buFontTx/>
              <a:buNone/>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rPr>
              <a:t>自贡校区：</a:t>
            </a:r>
            <a:r>
              <a:rPr lang="zh-CN"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rPr>
              <a:t>田</a:t>
            </a: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rPr>
              <a:t>老师-0813-5505122  13990007221（微信同号）</a:t>
            </a:r>
            <a:endParaRPr kumimoji="0" sz="1600" b="0" i="0" u="none" strike="noStrike" cap="none" normalizeH="0" baseline="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endParaRPr>
          </a:p>
          <a:p>
            <a:pPr marL="0" marR="0" lvl="0" indent="0" algn="l" defTabSz="914400" rtl="0" eaLnBrk="0" fontAlgn="base" latinLnBrk="0" hangingPunct="0">
              <a:lnSpc>
                <a:spcPct val="100000"/>
              </a:lnSpc>
              <a:spcBef>
                <a:spcPct val="0"/>
              </a:spcBef>
              <a:spcAft>
                <a:spcPct val="0"/>
              </a:spcAft>
              <a:buClrTx/>
              <a:buSzTx/>
              <a:buFontTx/>
              <a:buNone/>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rPr>
              <a:t>全国征兵网应征地：四川-自贡-自流井区-四川轻化工大学</a:t>
            </a:r>
            <a:endParaRPr kumimoji="0" sz="1600" b="0" i="0" u="none" strike="noStrike" cap="none" normalizeH="0" baseline="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endParaRPr>
          </a:p>
          <a:p>
            <a:pPr marL="0" marR="0" lvl="0" indent="0" algn="l" defTabSz="914400" rtl="0" eaLnBrk="0" fontAlgn="base" latinLnBrk="0" hangingPunct="0">
              <a:lnSpc>
                <a:spcPct val="100000"/>
              </a:lnSpc>
              <a:spcBef>
                <a:spcPct val="0"/>
              </a:spcBef>
              <a:spcAft>
                <a:spcPct val="0"/>
              </a:spcAft>
              <a:buClrTx/>
              <a:buSzTx/>
              <a:buFontTx/>
              <a:buNone/>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rPr>
              <a:t>咨询地点：汇南科学会堂101、李白河后盐都音乐厅303</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endParaRPr>
          </a:p>
          <a:p>
            <a:pPr marL="0" marR="0" lvl="0" indent="0" algn="l" defTabSz="914400" rtl="0" eaLnBrk="0" fontAlgn="base" latinLnBrk="0" hangingPunct="0">
              <a:lnSpc>
                <a:spcPct val="100000"/>
              </a:lnSpc>
              <a:spcBef>
                <a:spcPct val="0"/>
              </a:spcBef>
              <a:spcAft>
                <a:spcPct val="0"/>
              </a:spcAft>
              <a:buClrTx/>
              <a:buSzTx/>
              <a:buFontTx/>
              <a:buNone/>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rPr>
              <a:t>宜宾校区：唐老师-19881201231（微信同号）</a:t>
            </a:r>
            <a:endParaRPr kumimoji="0" sz="1600" b="0" i="0" u="none" strike="noStrike" cap="none" normalizeH="0" baseline="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endParaRPr>
          </a:p>
          <a:p>
            <a:pPr lvl="0" eaLnBrk="0" hangingPunct="0"/>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rPr>
              <a:t>全国征兵网应征地：四川-宜宾-翠屏区-四川轻化工大学（宜宾校区）</a:t>
            </a:r>
            <a:endParaRPr kumimoji="0" sz="1600" b="0" i="0" u="none" strike="noStrike" cap="none" normalizeH="0" baseline="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endParaRPr>
          </a:p>
          <a:p>
            <a:pPr marL="0" marR="0" lvl="0" indent="0" algn="l" defTabSz="914400" rtl="0" eaLnBrk="0" fontAlgn="base" latinLnBrk="0" hangingPunct="0">
              <a:lnSpc>
                <a:spcPct val="100000"/>
              </a:lnSpc>
              <a:spcBef>
                <a:spcPct val="0"/>
              </a:spcBef>
              <a:spcAft>
                <a:spcPct val="0"/>
              </a:spcAft>
              <a:buClrTx/>
              <a:buSzTx/>
              <a:buFontTx/>
              <a:buNone/>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ea"/>
              </a:rPr>
              <a:t>咨询地点：综合楼103</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barn(inVertical)">
                                      <p:cBhvr>
                                        <p:cTn id="7" dur="500"/>
                                        <p:tgtEl>
                                          <p:spTgt spid="10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bldLvl="0" animBg="1"/>
      <p:bldP spid="6"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98978978978978"/>
          <p:cNvPicPr>
            <a:picLocks noChangeAspect="1"/>
          </p:cNvPicPr>
          <p:nvPr/>
        </p:nvPicPr>
        <p:blipFill>
          <a:blip r:embed="rId1" cstate="print"/>
          <a:stretch>
            <a:fillRect/>
          </a:stretch>
        </p:blipFill>
        <p:spPr>
          <a:xfrm>
            <a:off x="0" y="0"/>
            <a:ext cx="12192000" cy="6856730"/>
          </a:xfrm>
          <a:prstGeom prst="rect">
            <a:avLst/>
          </a:prstGeom>
        </p:spPr>
      </p:pic>
      <p:sp>
        <p:nvSpPr>
          <p:cNvPr id="57" name="矩形 56"/>
          <p:cNvSpPr/>
          <p:nvPr/>
        </p:nvSpPr>
        <p:spPr>
          <a:xfrm>
            <a:off x="2643505" y="2767965"/>
            <a:ext cx="7515225" cy="830580"/>
          </a:xfrm>
          <a:prstGeom prst="rect">
            <a:avLst/>
          </a:prstGeom>
        </p:spPr>
        <p:txBody>
          <a:bodyPr wrap="square" lIns="0" tIns="0" rIns="0" bIns="0">
            <a:spAutoFit/>
          </a:bodyPr>
          <a:lstStyle/>
          <a:p>
            <a:pPr algn="ctr" fontAlgn="base">
              <a:spcBef>
                <a:spcPct val="0"/>
              </a:spcBef>
              <a:spcAft>
                <a:spcPct val="0"/>
              </a:spcAft>
              <a:buFont typeface="汉仪君黑-45简" panose="020B0604020202020204" charset="-122"/>
              <a:buNone/>
            </a:pPr>
            <a:r>
              <a:rPr kumimoji="1" lang="zh-CN" altLang="en-US" sz="5400" dirty="0">
                <a:solidFill>
                  <a:srgbClr val="C00000"/>
                </a:solidFill>
                <a:effectLst/>
                <a:latin typeface="汉仪君黑-45简" panose="020B0604020202020204" charset="-122"/>
                <a:ea typeface="汉仪君黑-45简" panose="020B0604020202020204" charset="-122"/>
                <a:cs typeface="+mn-ea"/>
                <a:sym typeface="+mn-lt"/>
              </a:rPr>
              <a:t>入伍优待</a:t>
            </a:r>
            <a:endParaRPr kumimoji="1" lang="zh-CN" altLang="en-US" sz="5400" dirty="0">
              <a:solidFill>
                <a:srgbClr val="C00000"/>
              </a:solidFill>
              <a:effectLst/>
              <a:latin typeface="汉仪君黑-45简" panose="020B0604020202020204" charset="-122"/>
              <a:ea typeface="汉仪君黑-45简" panose="020B0604020202020204" charset="-122"/>
              <a:cs typeface="+mn-ea"/>
              <a:sym typeface="+mn-lt"/>
            </a:endParaRPr>
          </a:p>
        </p:txBody>
      </p:sp>
      <p:sp>
        <p:nvSpPr>
          <p:cNvPr id="10" name="圆角矩形 7"/>
          <p:cNvSpPr/>
          <p:nvPr/>
        </p:nvSpPr>
        <p:spPr>
          <a:xfrm>
            <a:off x="5376758" y="1219498"/>
            <a:ext cx="2048719" cy="717630"/>
          </a:xfrm>
          <a:prstGeom prst="roundRect">
            <a:avLst/>
          </a:prstGeom>
          <a:solidFill>
            <a:srgbClr val="C0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rPr>
              <a:t>第</a:t>
            </a:r>
            <a:r>
              <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rPr>
              <a:t>四章</a:t>
            </a:r>
            <a:endPar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endParaRPr>
          </a:p>
        </p:txBody>
      </p:sp>
      <p:pic>
        <p:nvPicPr>
          <p:cNvPr id="11" name="图片"/>
          <p:cNvPicPr>
            <a:picLocks noChangeAspect="1"/>
          </p:cNvPicPr>
          <p:nvPr>
            <p:custDataLst>
              <p:tags r:id="rId2"/>
            </p:custDataLst>
          </p:nvPr>
        </p:nvPicPr>
        <p:blipFill>
          <a:blip r:embed="rId3" cstate="print"/>
          <a:stretch>
            <a:fillRect/>
          </a:stretch>
        </p:blipFill>
        <p:spPr>
          <a:xfrm>
            <a:off x="2984500" y="2081530"/>
            <a:ext cx="6833235" cy="5422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custDataLst>
              <p:tags r:id="rId1"/>
            </p:custDataLst>
          </p:nvPr>
        </p:nvSpPr>
        <p:spPr>
          <a:xfrm>
            <a:off x="1170392" y="3058008"/>
            <a:ext cx="802401" cy="8024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汉仪君黑-45简" panose="020B0604020202020204" charset="-122"/>
                <a:ea typeface="汉仪君黑-45简" panose="020B0604020202020204" charset="-122"/>
                <a:cs typeface="汉仪君黑-45简" panose="020B0604020202020204" charset="-122"/>
              </a:rPr>
              <a:t>01</a:t>
            </a:r>
            <a:endParaRPr lang="zh-CN" altLang="en-US" sz="2000" dirty="0">
              <a:latin typeface="汉仪君黑-45简" panose="020B0604020202020204" charset="-122"/>
              <a:ea typeface="汉仪君黑-45简" panose="020B0604020202020204" charset="-122"/>
              <a:cs typeface="汉仪君黑-45简" panose="020B0604020202020204" charset="-122"/>
            </a:endParaRPr>
          </a:p>
        </p:txBody>
      </p:sp>
      <p:sp>
        <p:nvSpPr>
          <p:cNvPr id="18" name="椭圆 17"/>
          <p:cNvSpPr/>
          <p:nvPr>
            <p:custDataLst>
              <p:tags r:id="rId2"/>
            </p:custDataLst>
          </p:nvPr>
        </p:nvSpPr>
        <p:spPr>
          <a:xfrm>
            <a:off x="3487053" y="3058643"/>
            <a:ext cx="802401" cy="8024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汉仪君黑-45简" panose="020B0604020202020204" charset="-122"/>
                <a:ea typeface="汉仪君黑-45简" panose="020B0604020202020204" charset="-122"/>
                <a:cs typeface="汉仪君黑-45简" panose="020B0604020202020204" charset="-122"/>
              </a:rPr>
              <a:t>02</a:t>
            </a:r>
            <a:endParaRPr lang="zh-CN" altLang="en-US" sz="2000" dirty="0">
              <a:latin typeface="汉仪君黑-45简" panose="020B0604020202020204" charset="-122"/>
              <a:ea typeface="汉仪君黑-45简" panose="020B0604020202020204" charset="-122"/>
              <a:cs typeface="汉仪君黑-45简" panose="020B0604020202020204" charset="-122"/>
            </a:endParaRPr>
          </a:p>
        </p:txBody>
      </p:sp>
      <p:sp>
        <p:nvSpPr>
          <p:cNvPr id="19" name="椭圆 18"/>
          <p:cNvSpPr/>
          <p:nvPr>
            <p:custDataLst>
              <p:tags r:id="rId3"/>
            </p:custDataLst>
          </p:nvPr>
        </p:nvSpPr>
        <p:spPr>
          <a:xfrm>
            <a:off x="5803079" y="2986888"/>
            <a:ext cx="802401" cy="8024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汉仪君黑-45简" panose="020B0604020202020204" charset="-122"/>
                <a:ea typeface="汉仪君黑-45简" panose="020B0604020202020204" charset="-122"/>
                <a:cs typeface="汉仪君黑-45简" panose="020B0604020202020204" charset="-122"/>
              </a:rPr>
              <a:t>03</a:t>
            </a:r>
            <a:endParaRPr lang="zh-CN" altLang="en-US" sz="2000" dirty="0">
              <a:latin typeface="汉仪君黑-45简" panose="020B0604020202020204" charset="-122"/>
              <a:ea typeface="汉仪君黑-45简" panose="020B0604020202020204" charset="-122"/>
              <a:cs typeface="汉仪君黑-45简" panose="020B0604020202020204" charset="-122"/>
            </a:endParaRPr>
          </a:p>
        </p:txBody>
      </p:sp>
      <p:sp>
        <p:nvSpPr>
          <p:cNvPr id="20" name="椭圆 19"/>
          <p:cNvSpPr/>
          <p:nvPr>
            <p:custDataLst>
              <p:tags r:id="rId4"/>
            </p:custDataLst>
          </p:nvPr>
        </p:nvSpPr>
        <p:spPr>
          <a:xfrm>
            <a:off x="8176893" y="3058643"/>
            <a:ext cx="802401" cy="8024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汉仪君黑-45简" panose="020B0604020202020204" charset="-122"/>
                <a:ea typeface="汉仪君黑-45简" panose="020B0604020202020204" charset="-122"/>
                <a:cs typeface="汉仪君黑-45简" panose="020B0604020202020204" charset="-122"/>
              </a:rPr>
              <a:t>04</a:t>
            </a:r>
            <a:endParaRPr lang="zh-CN" altLang="en-US" sz="2000" dirty="0">
              <a:latin typeface="汉仪君黑-45简" panose="020B0604020202020204" charset="-122"/>
              <a:ea typeface="汉仪君黑-45简" panose="020B0604020202020204" charset="-122"/>
              <a:cs typeface="汉仪君黑-45简" panose="020B0604020202020204" charset="-122"/>
            </a:endParaRPr>
          </a:p>
        </p:txBody>
      </p:sp>
      <p:sp>
        <p:nvSpPr>
          <p:cNvPr id="23" name="文本框"/>
          <p:cNvSpPr>
            <a:spLocks noChangeArrowheads="1"/>
          </p:cNvSpPr>
          <p:nvPr>
            <p:custDataLst>
              <p:tags r:id="rId5"/>
            </p:custDataLst>
          </p:nvPr>
        </p:nvSpPr>
        <p:spPr bwMode="auto">
          <a:xfrm>
            <a:off x="521970" y="4024209"/>
            <a:ext cx="2392614" cy="55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lang="zh-CN" altLang="en-US"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rPr>
              <a:t>政治荣誉</a:t>
            </a:r>
            <a:endParaRPr lang="zh-CN" altLang="en-US"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endParaRPr>
          </a:p>
        </p:txBody>
      </p:sp>
      <p:sp>
        <p:nvSpPr>
          <p:cNvPr id="28" name="文本框"/>
          <p:cNvSpPr>
            <a:spLocks noChangeArrowheads="1"/>
          </p:cNvSpPr>
          <p:nvPr>
            <p:custDataLst>
              <p:tags r:id="rId6"/>
            </p:custDataLst>
          </p:nvPr>
        </p:nvSpPr>
        <p:spPr bwMode="auto">
          <a:xfrm>
            <a:off x="2788468" y="4005159"/>
            <a:ext cx="2392614" cy="55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buClrTx/>
              <a:buSzTx/>
              <a:buFontTx/>
            </a:pPr>
            <a:r>
              <a:rPr lang="zh-CN" altLang="en-US"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rPr>
              <a:t>经济补偿</a:t>
            </a:r>
            <a:endParaRPr lang="zh-CN" altLang="en-US"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endParaRPr>
          </a:p>
        </p:txBody>
      </p:sp>
      <p:sp>
        <p:nvSpPr>
          <p:cNvPr id="31" name="文本框"/>
          <p:cNvSpPr>
            <a:spLocks noChangeArrowheads="1"/>
          </p:cNvSpPr>
          <p:nvPr>
            <p:custDataLst>
              <p:tags r:id="rId7"/>
            </p:custDataLst>
          </p:nvPr>
        </p:nvSpPr>
        <p:spPr bwMode="auto">
          <a:xfrm>
            <a:off x="5180965" y="4023995"/>
            <a:ext cx="2191385" cy="55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lang="zh-CN"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rPr>
              <a:t>服役发展</a:t>
            </a:r>
            <a:endParaRPr lang="zh-CN"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endParaRPr>
          </a:p>
        </p:txBody>
      </p:sp>
      <p:sp>
        <p:nvSpPr>
          <p:cNvPr id="34" name="文本框"/>
          <p:cNvSpPr>
            <a:spLocks noChangeArrowheads="1"/>
          </p:cNvSpPr>
          <p:nvPr>
            <p:custDataLst>
              <p:tags r:id="rId8"/>
            </p:custDataLst>
          </p:nvPr>
        </p:nvSpPr>
        <p:spPr bwMode="auto">
          <a:xfrm>
            <a:off x="9442362" y="4034369"/>
            <a:ext cx="2392614" cy="55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lang="zh-CN"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rPr>
              <a:t>退伍保障</a:t>
            </a:r>
            <a:endParaRPr lang="zh-CN"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endParaRPr>
          </a:p>
        </p:txBody>
      </p:sp>
      <p:sp>
        <p:nvSpPr>
          <p:cNvPr id="16" name="矩形: 圆角 15"/>
          <p:cNvSpPr/>
          <p:nvPr>
            <p:custDataLst>
              <p:tags r:id="rId9"/>
            </p:custDataLst>
          </p:nvPr>
        </p:nvSpPr>
        <p:spPr>
          <a:xfrm>
            <a:off x="2168544" y="3424640"/>
            <a:ext cx="1094183" cy="72946"/>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汉仪君黑-45简" panose="020B0604020202020204" charset="-122"/>
              <a:ea typeface="汉仪君黑-45简" panose="020B0604020202020204" charset="-122"/>
              <a:cs typeface="汉仪君黑-45简" panose="020B0604020202020204" charset="-122"/>
            </a:endParaRPr>
          </a:p>
        </p:txBody>
      </p:sp>
      <p:sp>
        <p:nvSpPr>
          <p:cNvPr id="37" name="矩形: 圆角 36"/>
          <p:cNvSpPr/>
          <p:nvPr>
            <p:custDataLst>
              <p:tags r:id="rId10"/>
            </p:custDataLst>
          </p:nvPr>
        </p:nvSpPr>
        <p:spPr>
          <a:xfrm>
            <a:off x="4513780" y="3475440"/>
            <a:ext cx="1094183" cy="72946"/>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汉仪君黑-45简" panose="020B0604020202020204" charset="-122"/>
              <a:ea typeface="汉仪君黑-45简" panose="020B0604020202020204" charset="-122"/>
              <a:cs typeface="汉仪君黑-45简" panose="020B0604020202020204" charset="-122"/>
            </a:endParaRPr>
          </a:p>
        </p:txBody>
      </p:sp>
      <p:sp>
        <p:nvSpPr>
          <p:cNvPr id="38" name="矩形: 圆角 37"/>
          <p:cNvSpPr/>
          <p:nvPr>
            <p:custDataLst>
              <p:tags r:id="rId11"/>
            </p:custDataLst>
          </p:nvPr>
        </p:nvSpPr>
        <p:spPr>
          <a:xfrm>
            <a:off x="6800597" y="3424640"/>
            <a:ext cx="1094183" cy="72946"/>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汉仪君黑-45简" panose="020B0604020202020204" charset="-122"/>
              <a:ea typeface="汉仪君黑-45简" panose="020B0604020202020204" charset="-122"/>
              <a:cs typeface="汉仪君黑-45简" panose="020B0604020202020204" charset="-122"/>
            </a:endParaRPr>
          </a:p>
        </p:txBody>
      </p:sp>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kumimoji="1" lang="zh-CN" altLang="en-US" sz="2800" dirty="0">
                <a:solidFill>
                  <a:srgbClr val="BD0102"/>
                </a:solidFill>
                <a:latin typeface="汉仪君黑-45简" panose="020B0604020202020204" charset="-122"/>
                <a:ea typeface="汉仪君黑-45简" panose="020B0604020202020204" charset="-122"/>
                <a:cs typeface="汉仪君黑-45简" panose="020B0604020202020204" charset="-122"/>
                <a:sym typeface="+mn-ea"/>
              </a:rPr>
              <a:t>优待政策</a:t>
            </a:r>
            <a:endParaRPr kumimoji="1" lang="zh-CN" altLang="en-US" sz="28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1781810" y="1494155"/>
            <a:ext cx="8979535" cy="1141095"/>
          </a:xfrm>
          <a:prstGeom prst="rect">
            <a:avLst/>
          </a:prstGeom>
          <a:noFill/>
        </p:spPr>
        <p:txBody>
          <a:bodyPr wrap="square" rtlCol="0">
            <a:noAutofit/>
          </a:bodyPr>
          <a:p>
            <a:r>
              <a:rPr lang="zh-CN" altLang="en-US">
                <a:solidFill>
                  <a:srgbClr val="FF0000"/>
                </a:solidFill>
              </a:rPr>
              <a:t>此外，国家为鼓励有志青年参军入伍出台了一系列优待政策，包含政治荣誉、经济奖补、服役发展</a:t>
            </a:r>
            <a:r>
              <a:rPr lang="en-US" altLang="zh-CN">
                <a:solidFill>
                  <a:srgbClr val="FF0000"/>
                </a:solidFill>
              </a:rPr>
              <a:t> </a:t>
            </a:r>
            <a:r>
              <a:rPr lang="zh-CN" altLang="en-US">
                <a:solidFill>
                  <a:srgbClr val="FF0000"/>
                </a:solidFill>
              </a:rPr>
              <a:t>、学业支持、退役保障，</a:t>
            </a:r>
            <a:r>
              <a:rPr lang="zh-CN" altLang="en-US">
                <a:solidFill>
                  <a:srgbClr val="FF0000"/>
                </a:solidFill>
              </a:rPr>
              <a:t>同学们可以在应征前将应征相关政策了解清楚，做到“心中有数”。</a:t>
            </a:r>
            <a:endParaRPr lang="zh-CN" altLang="en-US">
              <a:solidFill>
                <a:srgbClr val="FF0000"/>
              </a:solidFill>
            </a:endParaRPr>
          </a:p>
        </p:txBody>
      </p:sp>
      <p:pic>
        <p:nvPicPr>
          <p:cNvPr id="11" name="图片"/>
          <p:cNvPicPr>
            <a:picLocks noChangeAspect="1"/>
          </p:cNvPicPr>
          <p:nvPr>
            <p:custDataLst>
              <p:tags r:id="rId12"/>
            </p:custDataLst>
          </p:nvPr>
        </p:nvPicPr>
        <p:blipFill>
          <a:blip r:embed="rId13" cstate="print"/>
          <a:stretch>
            <a:fillRect/>
          </a:stretch>
        </p:blipFill>
        <p:spPr>
          <a:xfrm>
            <a:off x="2968625" y="5928360"/>
            <a:ext cx="6833235" cy="542290"/>
          </a:xfrm>
          <a:prstGeom prst="rect">
            <a:avLst/>
          </a:prstGeom>
        </p:spPr>
      </p:pic>
      <p:pic>
        <p:nvPicPr>
          <p:cNvPr id="8" name="图片"/>
          <p:cNvPicPr>
            <a:picLocks noChangeAspect="1"/>
          </p:cNvPicPr>
          <p:nvPr>
            <p:custDataLst>
              <p:tags r:id="rId14"/>
            </p:custDataLst>
          </p:nvPr>
        </p:nvPicPr>
        <p:blipFill>
          <a:blip r:embed="rId13" cstate="print"/>
          <a:stretch>
            <a:fillRect/>
          </a:stretch>
        </p:blipFill>
        <p:spPr>
          <a:xfrm>
            <a:off x="2788285" y="880110"/>
            <a:ext cx="6833235" cy="542290"/>
          </a:xfrm>
          <a:prstGeom prst="rect">
            <a:avLst/>
          </a:prstGeom>
        </p:spPr>
      </p:pic>
      <p:sp>
        <p:nvSpPr>
          <p:cNvPr id="6" name="椭圆 5"/>
          <p:cNvSpPr/>
          <p:nvPr>
            <p:custDataLst>
              <p:tags r:id="rId15"/>
            </p:custDataLst>
          </p:nvPr>
        </p:nvSpPr>
        <p:spPr>
          <a:xfrm>
            <a:off x="10464163" y="3058643"/>
            <a:ext cx="802401" cy="8024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汉仪君黑-45简" panose="020B0604020202020204" charset="-122"/>
                <a:ea typeface="汉仪君黑-45简" panose="020B0604020202020204" charset="-122"/>
                <a:cs typeface="汉仪君黑-45简" panose="020B0604020202020204" charset="-122"/>
              </a:rPr>
              <a:t>05</a:t>
            </a:r>
            <a:endParaRPr lang="zh-CN" altLang="en-US" sz="2000" dirty="0">
              <a:latin typeface="汉仪君黑-45简" panose="020B0604020202020204" charset="-122"/>
              <a:ea typeface="汉仪君黑-45简" panose="020B0604020202020204" charset="-122"/>
              <a:cs typeface="汉仪君黑-45简" panose="020B0604020202020204" charset="-122"/>
            </a:endParaRPr>
          </a:p>
        </p:txBody>
      </p:sp>
      <p:sp>
        <p:nvSpPr>
          <p:cNvPr id="9" name="矩形: 圆角 37"/>
          <p:cNvSpPr/>
          <p:nvPr>
            <p:custDataLst>
              <p:tags r:id="rId16"/>
            </p:custDataLst>
          </p:nvPr>
        </p:nvSpPr>
        <p:spPr>
          <a:xfrm>
            <a:off x="9087867" y="3424640"/>
            <a:ext cx="1094183" cy="72946"/>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汉仪君黑-45简" panose="020B0604020202020204" charset="-122"/>
              <a:ea typeface="汉仪君黑-45简" panose="020B0604020202020204" charset="-122"/>
              <a:cs typeface="汉仪君黑-45简" panose="020B0604020202020204" charset="-122"/>
            </a:endParaRPr>
          </a:p>
        </p:txBody>
      </p:sp>
      <p:sp>
        <p:nvSpPr>
          <p:cNvPr id="12" name="文本框"/>
          <p:cNvSpPr>
            <a:spLocks noChangeArrowheads="1"/>
          </p:cNvSpPr>
          <p:nvPr>
            <p:custDataLst>
              <p:tags r:id="rId17"/>
            </p:custDataLst>
          </p:nvPr>
        </p:nvSpPr>
        <p:spPr bwMode="auto">
          <a:xfrm>
            <a:off x="7372350" y="4034155"/>
            <a:ext cx="2191385" cy="55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lang="zh-CN"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rPr>
              <a:t>学业支持</a:t>
            </a:r>
            <a:endParaRPr lang="zh-CN" sz="2400" dirty="0">
              <a:solidFill>
                <a:schemeClr val="tx1">
                  <a:lumMod val="85000"/>
                  <a:lumOff val="15000"/>
                </a:schemeClr>
              </a:solidFill>
              <a:latin typeface="黑体" panose="02010609060101010101" charset="-122"/>
              <a:ea typeface="黑体" panose="02010609060101010101" charset="-122"/>
              <a:cs typeface="汉仪君黑-45简" panose="020B0604020202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政治荣誉</a:t>
            </a:r>
            <a:endParaRPr kumimoji="1" lang="zh-CN" altLang="en-US" sz="28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pic>
        <p:nvPicPr>
          <p:cNvPr id="13" name="图片 12"/>
          <p:cNvPicPr>
            <a:picLocks noChangeAspect="1"/>
          </p:cNvPicPr>
          <p:nvPr/>
        </p:nvPicPr>
        <p:blipFill>
          <a:blip r:embed="rId1"/>
          <a:stretch>
            <a:fillRect/>
          </a:stretch>
        </p:blipFill>
        <p:spPr>
          <a:xfrm>
            <a:off x="434975" y="1330960"/>
            <a:ext cx="5775325" cy="4405630"/>
          </a:xfrm>
          <a:prstGeom prst="rect">
            <a:avLst/>
          </a:prstGeom>
        </p:spPr>
      </p:pic>
      <p:pic>
        <p:nvPicPr>
          <p:cNvPr id="14" name="图片 13"/>
          <p:cNvPicPr>
            <a:picLocks noChangeAspect="1"/>
          </p:cNvPicPr>
          <p:nvPr/>
        </p:nvPicPr>
        <p:blipFill>
          <a:blip r:embed="rId2"/>
          <a:stretch>
            <a:fillRect/>
          </a:stretch>
        </p:blipFill>
        <p:spPr>
          <a:xfrm>
            <a:off x="6280150" y="1224915"/>
            <a:ext cx="5209540" cy="44088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政治荣誉</a:t>
            </a:r>
            <a:endParaRPr kumimoji="1" lang="zh-CN" altLang="en-US" sz="28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pic>
        <p:nvPicPr>
          <p:cNvPr id="6" name="图片 5"/>
          <p:cNvPicPr>
            <a:picLocks noChangeAspect="1"/>
          </p:cNvPicPr>
          <p:nvPr/>
        </p:nvPicPr>
        <p:blipFill>
          <a:blip r:embed="rId1"/>
          <a:stretch>
            <a:fillRect/>
          </a:stretch>
        </p:blipFill>
        <p:spPr>
          <a:xfrm>
            <a:off x="1165225" y="1508760"/>
            <a:ext cx="4565015" cy="4565015"/>
          </a:xfrm>
          <a:prstGeom prst="rect">
            <a:avLst/>
          </a:prstGeom>
        </p:spPr>
      </p:pic>
      <p:pic>
        <p:nvPicPr>
          <p:cNvPr id="7" name="图片 6"/>
          <p:cNvPicPr>
            <a:picLocks noChangeAspect="1"/>
          </p:cNvPicPr>
          <p:nvPr/>
        </p:nvPicPr>
        <p:blipFill>
          <a:blip r:embed="rId2"/>
          <a:stretch>
            <a:fillRect/>
          </a:stretch>
        </p:blipFill>
        <p:spPr>
          <a:xfrm>
            <a:off x="6470650" y="1546860"/>
            <a:ext cx="4754880" cy="441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经济奖补</a:t>
            </a:r>
            <a:endParaRPr kumimoji="1" lang="zh-CN" altLang="en-US" sz="28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pic>
        <p:nvPicPr>
          <p:cNvPr id="9" name="图片 8"/>
          <p:cNvPicPr>
            <a:picLocks noChangeAspect="1"/>
          </p:cNvPicPr>
          <p:nvPr/>
        </p:nvPicPr>
        <p:blipFill>
          <a:blip r:embed="rId1"/>
          <a:stretch>
            <a:fillRect/>
          </a:stretch>
        </p:blipFill>
        <p:spPr>
          <a:xfrm>
            <a:off x="1087120" y="1422400"/>
            <a:ext cx="5428615" cy="4303395"/>
          </a:xfrm>
          <a:prstGeom prst="rect">
            <a:avLst/>
          </a:prstGeom>
        </p:spPr>
      </p:pic>
      <p:sp>
        <p:nvSpPr>
          <p:cNvPr id="10" name="文本框 9"/>
          <p:cNvSpPr txBox="1"/>
          <p:nvPr/>
        </p:nvSpPr>
        <p:spPr>
          <a:xfrm>
            <a:off x="7051040" y="1579880"/>
            <a:ext cx="4124960" cy="4246245"/>
          </a:xfrm>
          <a:prstGeom prst="rect">
            <a:avLst/>
          </a:prstGeom>
          <a:noFill/>
        </p:spPr>
        <p:txBody>
          <a:bodyPr wrap="square" rtlCol="0">
            <a:spAutoFit/>
          </a:bodyPr>
          <a:p>
            <a:r>
              <a:rPr lang="zh-CN" altLang="en-US"/>
              <a:t>对应征入伍服义务兵役、招收为军士、退役后复学或入学的高等学校学生实行学费补偿、国家助学贷款代偿、学费减免。学费补偿或国家助学贷款代偿金额，按学生实际缴纳的学费或用于学费的国家助学贷款（包括本金及其全部偿还之前产生的利息，下同）两者金额较高者执行；复学或新生入学后学费减免金额，按高等学校实际收取学费金额执行。学费补偿、国家助学贷款代偿以及学费减免的标准，本专科生每生每年最高不超过</a:t>
            </a:r>
            <a:r>
              <a:rPr lang="en-US" altLang="zh-CN"/>
              <a:t>20000</a:t>
            </a:r>
            <a:r>
              <a:rPr lang="zh-CN" altLang="en-US"/>
              <a:t>元，研究生每生每年最高不超过</a:t>
            </a:r>
            <a:r>
              <a:rPr lang="en-US" altLang="zh-CN"/>
              <a:t>25000</a:t>
            </a:r>
            <a:r>
              <a:rPr lang="zh-CN" altLang="en-US"/>
              <a:t>元。全日制在校退役士兵学生全部享受本专科生国家助学金，标准为每生每年</a:t>
            </a:r>
            <a:r>
              <a:rPr lang="en-US" altLang="zh-CN"/>
              <a:t>3700</a:t>
            </a:r>
            <a:r>
              <a:rPr lang="zh-CN" altLang="en-US"/>
              <a:t>元。</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经济奖补</a:t>
            </a:r>
            <a:endParaRPr kumimoji="1" lang="zh-CN" altLang="en-US" sz="28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10" name="文本框 9"/>
          <p:cNvSpPr txBox="1"/>
          <p:nvPr/>
        </p:nvSpPr>
        <p:spPr>
          <a:xfrm>
            <a:off x="6979920" y="1986280"/>
            <a:ext cx="4124960" cy="2030095"/>
          </a:xfrm>
          <a:prstGeom prst="rect">
            <a:avLst/>
          </a:prstGeom>
          <a:noFill/>
        </p:spPr>
        <p:txBody>
          <a:bodyPr wrap="square" rtlCol="0">
            <a:spAutoFit/>
          </a:bodyPr>
          <a:p>
            <a:r>
              <a:rPr lang="zh-CN" altLang="en-US"/>
              <a:t>全日制高校毕业生参军入伍，按照研究生毕业生不低于</a:t>
            </a:r>
            <a:r>
              <a:rPr lang="en-US" altLang="zh-CN"/>
              <a:t>6000</a:t>
            </a:r>
            <a:r>
              <a:rPr lang="zh-CN" altLang="en-US"/>
              <a:t>元、本科毕业生不低于</a:t>
            </a:r>
            <a:r>
              <a:rPr lang="en-US" altLang="zh-CN"/>
              <a:t>5000</a:t>
            </a:r>
            <a:r>
              <a:rPr lang="zh-CN" altLang="en-US"/>
              <a:t>元、专科毕业生不低于</a:t>
            </a:r>
            <a:r>
              <a:rPr lang="en-US" altLang="zh-CN"/>
              <a:t>4000</a:t>
            </a:r>
            <a:r>
              <a:rPr lang="zh-CN" altLang="en-US"/>
              <a:t>元的标准发放一次性奖励金。各地在此基础上均有较大幅度提高，具体标准由各地自行确定，</a:t>
            </a:r>
            <a:r>
              <a:rPr lang="en-US" altLang="zh-CN"/>
              <a:t>2025</a:t>
            </a:r>
            <a:r>
              <a:rPr lang="zh-CN" altLang="en-US"/>
              <a:t>年最高达每人</a:t>
            </a:r>
            <a:r>
              <a:rPr lang="en-US" altLang="zh-CN"/>
              <a:t>50000</a:t>
            </a:r>
            <a:r>
              <a:rPr lang="zh-CN" altLang="en-US"/>
              <a:t>元。</a:t>
            </a:r>
            <a:endParaRPr lang="zh-CN" altLang="en-US"/>
          </a:p>
        </p:txBody>
      </p:sp>
      <p:pic>
        <p:nvPicPr>
          <p:cNvPr id="6" name="图片 5"/>
          <p:cNvPicPr>
            <a:picLocks noChangeAspect="1"/>
          </p:cNvPicPr>
          <p:nvPr/>
        </p:nvPicPr>
        <p:blipFill>
          <a:blip r:embed="rId1"/>
          <a:stretch>
            <a:fillRect/>
          </a:stretch>
        </p:blipFill>
        <p:spPr>
          <a:xfrm>
            <a:off x="600710" y="1503680"/>
            <a:ext cx="6073140" cy="40227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5275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经济奖补</a:t>
            </a:r>
            <a:endParaRPr kumimoji="1" lang="zh-CN" altLang="en-US" sz="28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pic>
        <p:nvPicPr>
          <p:cNvPr id="7" name="图片 6"/>
          <p:cNvPicPr>
            <a:picLocks noChangeAspect="1"/>
          </p:cNvPicPr>
          <p:nvPr/>
        </p:nvPicPr>
        <p:blipFill>
          <a:blip r:embed="rId1"/>
          <a:stretch>
            <a:fillRect/>
          </a:stretch>
        </p:blipFill>
        <p:spPr>
          <a:xfrm>
            <a:off x="714375" y="1483995"/>
            <a:ext cx="4942205" cy="4444365"/>
          </a:xfrm>
          <a:prstGeom prst="rect">
            <a:avLst/>
          </a:prstGeom>
        </p:spPr>
      </p:pic>
      <p:pic>
        <p:nvPicPr>
          <p:cNvPr id="12" name="图片 11"/>
          <p:cNvPicPr>
            <a:picLocks noChangeAspect="1"/>
          </p:cNvPicPr>
          <p:nvPr/>
        </p:nvPicPr>
        <p:blipFill>
          <a:blip r:embed="rId2"/>
          <a:stretch>
            <a:fillRect/>
          </a:stretch>
        </p:blipFill>
        <p:spPr>
          <a:xfrm>
            <a:off x="6087745" y="1422400"/>
            <a:ext cx="5581015" cy="44373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服役</a:t>
            </a:r>
            <a:r>
              <a:rPr lang="zh-CN" altLang="en-US" sz="2800">
                <a:solidFill>
                  <a:srgbClr val="FF0000"/>
                </a:solidFill>
                <a:sym typeface="+mn-ea"/>
              </a:rPr>
              <a:t>发展</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pic>
        <p:nvPicPr>
          <p:cNvPr id="9" name="图片 8"/>
          <p:cNvPicPr>
            <a:picLocks noChangeAspect="1"/>
          </p:cNvPicPr>
          <p:nvPr/>
        </p:nvPicPr>
        <p:blipFill>
          <a:blip r:embed="rId1"/>
          <a:stretch>
            <a:fillRect/>
          </a:stretch>
        </p:blipFill>
        <p:spPr>
          <a:xfrm>
            <a:off x="321310" y="1224915"/>
            <a:ext cx="5766435" cy="4704080"/>
          </a:xfrm>
          <a:prstGeom prst="rect">
            <a:avLst/>
          </a:prstGeom>
        </p:spPr>
      </p:pic>
      <p:pic>
        <p:nvPicPr>
          <p:cNvPr id="6" name="图片 5"/>
          <p:cNvPicPr>
            <a:picLocks noChangeAspect="1"/>
          </p:cNvPicPr>
          <p:nvPr/>
        </p:nvPicPr>
        <p:blipFill>
          <a:blip r:embed="rId2"/>
          <a:stretch>
            <a:fillRect/>
          </a:stretch>
        </p:blipFill>
        <p:spPr>
          <a:xfrm>
            <a:off x="6351905" y="1649730"/>
            <a:ext cx="5546725" cy="31610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服役</a:t>
            </a:r>
            <a:r>
              <a:rPr lang="zh-CN" altLang="en-US" sz="2800">
                <a:solidFill>
                  <a:srgbClr val="FF0000"/>
                </a:solidFill>
                <a:sym typeface="+mn-ea"/>
              </a:rPr>
              <a:t>发展</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pic>
        <p:nvPicPr>
          <p:cNvPr id="6" name="图片 5"/>
          <p:cNvPicPr>
            <a:picLocks noChangeAspect="1"/>
          </p:cNvPicPr>
          <p:nvPr/>
        </p:nvPicPr>
        <p:blipFill>
          <a:blip r:embed="rId1"/>
          <a:stretch>
            <a:fillRect/>
          </a:stretch>
        </p:blipFill>
        <p:spPr>
          <a:xfrm>
            <a:off x="594360" y="1266190"/>
            <a:ext cx="6024880" cy="4467225"/>
          </a:xfrm>
          <a:prstGeom prst="rect">
            <a:avLst/>
          </a:prstGeom>
        </p:spPr>
      </p:pic>
      <p:sp>
        <p:nvSpPr>
          <p:cNvPr id="7" name="文本框 6"/>
          <p:cNvSpPr txBox="1"/>
          <p:nvPr/>
        </p:nvSpPr>
        <p:spPr>
          <a:xfrm>
            <a:off x="7132320" y="1651000"/>
            <a:ext cx="3910965" cy="2861310"/>
          </a:xfrm>
          <a:prstGeom prst="rect">
            <a:avLst/>
          </a:prstGeom>
          <a:noFill/>
        </p:spPr>
        <p:txBody>
          <a:bodyPr wrap="square" rtlCol="0">
            <a:spAutoFit/>
          </a:bodyPr>
          <a:p>
            <a:r>
              <a:rPr lang="zh-CN" altLang="en-US"/>
              <a:t>义务兵服役期满后可以选改军士，大学毕业生优先选改；取得全日制专科以上学历，义务兵服现役满</a:t>
            </a:r>
            <a:r>
              <a:rPr lang="en-US" altLang="zh-CN"/>
              <a:t>1</a:t>
            </a:r>
            <a:r>
              <a:rPr lang="zh-CN" altLang="en-US"/>
              <a:t>年，具备军士基本条件的，可以提前参加军士选改。首次选改时，根据大学就读时间和以往服役时间之和确定军士军衔和职级待遇，在高校就读时间视同服役时间，四年制大学本科毕业生直接确定为中士第二年，大学专科毕业生确定为中士第一年。</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9789788797989"/>
          <p:cNvPicPr>
            <a:picLocks noChangeAspect="1"/>
          </p:cNvPicPr>
          <p:nvPr/>
        </p:nvPicPr>
        <p:blipFill>
          <a:blip r:embed="rId1" cstate="print"/>
          <a:stretch>
            <a:fillRect/>
          </a:stretch>
        </p:blipFill>
        <p:spPr>
          <a:xfrm>
            <a:off x="0" y="259080"/>
            <a:ext cx="12310745" cy="6597650"/>
          </a:xfrm>
          <a:prstGeom prst="rect">
            <a:avLst/>
          </a:prstGeom>
        </p:spPr>
      </p:pic>
      <p:sp>
        <p:nvSpPr>
          <p:cNvPr id="25" name="文本框 16"/>
          <p:cNvSpPr txBox="1"/>
          <p:nvPr>
            <p:custDataLst>
              <p:tags r:id="rId2"/>
            </p:custDataLst>
          </p:nvPr>
        </p:nvSpPr>
        <p:spPr>
          <a:xfrm>
            <a:off x="700405" y="821055"/>
            <a:ext cx="2505710" cy="1088390"/>
          </a:xfrm>
          <a:prstGeom prst="rect">
            <a:avLst/>
          </a:prstGeom>
        </p:spPr>
        <p:txBody>
          <a:bodyPr wrap="square">
            <a:spAutoFit/>
          </a:bodyPr>
          <a:lstStyle>
            <a:defPPr>
              <a:defRPr lang="zh-CN"/>
            </a:defPPr>
            <a:lvl1pPr>
              <a:lnSpc>
                <a:spcPct val="120000"/>
              </a:lnSpc>
              <a:defRPr>
                <a:gradFill>
                  <a:gsLst>
                    <a:gs pos="0">
                      <a:schemeClr val="accent1">
                        <a:lumMod val="90000"/>
                        <a:lumOff val="10000"/>
                      </a:schemeClr>
                    </a:gs>
                    <a:gs pos="100000">
                      <a:schemeClr val="accent1"/>
                    </a:gs>
                  </a:gsLst>
                  <a:lin ang="5400000" scaled="1"/>
                </a:gradFill>
                <a:latin typeface="思源宋体 CN Heavy" panose="02020900000000000000" pitchFamily="18" charset="-122"/>
                <a:ea typeface="思源宋体 CN Heavy" panose="02020900000000000000" pitchFamily="18" charset="-122"/>
              </a:defRPr>
            </a:lvl1pPr>
          </a:lstStyle>
          <a:p>
            <a:pPr algn="dist"/>
            <a:r>
              <a:rPr lang="zh-CN" altLang="en-US" sz="5400" spc="-300" dirty="0">
                <a:ln w="6350">
                  <a:noFill/>
                </a:ln>
                <a:solidFill>
                  <a:srgbClr val="C00000"/>
                </a:solidFill>
                <a:latin typeface="方正公文小标宋" panose="02000500000000000000" charset="-122"/>
                <a:ea typeface="方正公文小标宋" panose="02000500000000000000" charset="-122"/>
                <a:cs typeface="方正公文小标宋" panose="02000500000000000000" charset="-122"/>
                <a:sym typeface="+mn-lt"/>
              </a:rPr>
              <a:t>目 录</a:t>
            </a:r>
            <a:endParaRPr lang="zh-CN" altLang="en-US" sz="5400" spc="-300" dirty="0">
              <a:ln w="6350">
                <a:noFill/>
              </a:ln>
              <a:solidFill>
                <a:srgbClr val="C00000"/>
              </a:solidFill>
              <a:latin typeface="方正公文小标宋" panose="02000500000000000000" charset="-122"/>
              <a:ea typeface="方正公文小标宋" panose="02000500000000000000" charset="-122"/>
              <a:cs typeface="方正公文小标宋" panose="02000500000000000000" charset="-122"/>
              <a:sym typeface="+mn-lt"/>
            </a:endParaRPr>
          </a:p>
        </p:txBody>
      </p:sp>
      <p:sp>
        <p:nvSpPr>
          <p:cNvPr id="5" name="圆角矩形 105"/>
          <p:cNvSpPr/>
          <p:nvPr>
            <p:custDataLst>
              <p:tags r:id="rId3"/>
            </p:custDataLst>
          </p:nvPr>
        </p:nvSpPr>
        <p:spPr>
          <a:xfrm>
            <a:off x="4939085" y="389030"/>
            <a:ext cx="2288002" cy="682133"/>
          </a:xfrm>
          <a:prstGeom prst="roundRect">
            <a:avLst/>
          </a:prstGeom>
          <a:solidFill>
            <a:srgbClr val="C00000"/>
          </a:solidFill>
          <a:ln w="9525" cap="flat">
            <a:solidFill>
              <a:srgbClr val="C00000">
                <a:alpha val="60000"/>
              </a:srgbClr>
            </a:solidFill>
            <a:prstDash val="solid"/>
            <a:miter lim="800000"/>
          </a:ln>
        </p:spPr>
        <p:txBody>
          <a:bodyPr vert="horz" wrap="square" lIns="91440" tIns="45720" rIns="91440" bIns="45720" numCol="1" anchor="t" anchorCtr="0" compatLnSpc="1"/>
          <a:lstStyle/>
          <a:p>
            <a:pPr fontAlgn="base">
              <a:spcBef>
                <a:spcPct val="0"/>
              </a:spcBef>
              <a:spcAft>
                <a:spcPct val="0"/>
              </a:spcAft>
            </a:pPr>
            <a:endParaRPr lang="zh-CN" altLang="en-US" dirty="0">
              <a:solidFill>
                <a:srgbClr val="3D3D3D"/>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sp>
        <p:nvSpPr>
          <p:cNvPr id="7" name="椭圆 6"/>
          <p:cNvSpPr/>
          <p:nvPr>
            <p:custDataLst>
              <p:tags r:id="rId4"/>
            </p:custDataLst>
          </p:nvPr>
        </p:nvSpPr>
        <p:spPr>
          <a:xfrm flipH="1">
            <a:off x="3872951" y="389032"/>
            <a:ext cx="674055" cy="674051"/>
          </a:xfrm>
          <a:prstGeom prst="ellipse">
            <a:avLst/>
          </a:prstGeom>
          <a:gradFill>
            <a:gsLst>
              <a:gs pos="0">
                <a:srgbClr val="C30F0F">
                  <a:lumMod val="90000"/>
                  <a:lumOff val="10000"/>
                </a:srgbClr>
              </a:gs>
              <a:gs pos="45000">
                <a:srgbClr val="C30F0F"/>
              </a:gs>
            </a:gsLst>
            <a:lin ang="5400000" scaled="1"/>
          </a:gradFill>
          <a:ln>
            <a:noFill/>
          </a:ln>
          <a:effectLst>
            <a:outerShdw blurRad="254000" dist="101600" dir="5400000" algn="ctr" rotWithShape="0">
              <a:srgbClr val="C30F0F">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1</a:t>
            </a:r>
            <a:endParaRPr lang="zh-CN" altLang="en-US"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sp>
        <p:nvSpPr>
          <p:cNvPr id="30" name="圆角矩形 105"/>
          <p:cNvSpPr/>
          <p:nvPr>
            <p:custDataLst>
              <p:tags r:id="rId5"/>
            </p:custDataLst>
          </p:nvPr>
        </p:nvSpPr>
        <p:spPr>
          <a:xfrm>
            <a:off x="4938705" y="1326290"/>
            <a:ext cx="2288002" cy="682133"/>
          </a:xfrm>
          <a:prstGeom prst="roundRect">
            <a:avLst/>
          </a:prstGeom>
          <a:solidFill>
            <a:srgbClr val="C00000"/>
          </a:solidFill>
          <a:ln w="9525" cap="flat">
            <a:solidFill>
              <a:srgbClr val="C00000">
                <a:alpha val="60000"/>
              </a:srgbClr>
            </a:solidFill>
            <a:prstDash val="solid"/>
            <a:miter lim="800000"/>
          </a:ln>
        </p:spPr>
        <p:txBody>
          <a:bodyPr vert="horz" wrap="square" lIns="91440" tIns="45720" rIns="91440" bIns="45720" numCol="1" anchor="t" anchorCtr="0" compatLnSpc="1"/>
          <a:lstStyle/>
          <a:p>
            <a:pPr fontAlgn="base">
              <a:spcBef>
                <a:spcPct val="0"/>
              </a:spcBef>
              <a:spcAft>
                <a:spcPct val="0"/>
              </a:spcAft>
            </a:pPr>
            <a:endParaRPr lang="zh-CN" altLang="en-US" dirty="0">
              <a:solidFill>
                <a:srgbClr val="3D3D3D"/>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sp>
        <p:nvSpPr>
          <p:cNvPr id="31" name="任意多边形 93"/>
          <p:cNvSpPr/>
          <p:nvPr>
            <p:custDataLst>
              <p:tags r:id="rId6"/>
            </p:custDataLst>
          </p:nvPr>
        </p:nvSpPr>
        <p:spPr>
          <a:xfrm rot="18900000" flipH="1">
            <a:off x="5037745" y="2555843"/>
            <a:ext cx="245681" cy="245681"/>
          </a:xfrm>
          <a:custGeom>
            <a:avLst/>
            <a:gdLst>
              <a:gd name="connsiteX0" fmla="*/ 0 w 304899"/>
              <a:gd name="connsiteY0" fmla="*/ 0 h 304899"/>
              <a:gd name="connsiteX1" fmla="*/ 3059 w 304899"/>
              <a:gd name="connsiteY1" fmla="*/ 10322 h 304899"/>
              <a:gd name="connsiteX2" fmla="*/ 119391 w 304899"/>
              <a:gd name="connsiteY2" fmla="*/ 185508 h 304899"/>
              <a:gd name="connsiteX3" fmla="*/ 294577 w 304899"/>
              <a:gd name="connsiteY3" fmla="*/ 301840 h 304899"/>
              <a:gd name="connsiteX4" fmla="*/ 304899 w 304899"/>
              <a:gd name="connsiteY4" fmla="*/ 304899 h 304899"/>
              <a:gd name="connsiteX5" fmla="*/ 0 w 304899"/>
              <a:gd name="connsiteY5" fmla="*/ 304899 h 304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99" h="304899">
                <a:moveTo>
                  <a:pt x="0" y="0"/>
                </a:moveTo>
                <a:lnTo>
                  <a:pt x="3059" y="10322"/>
                </a:lnTo>
                <a:cubicBezTo>
                  <a:pt x="28910" y="74072"/>
                  <a:pt x="67688" y="133805"/>
                  <a:pt x="119391" y="185508"/>
                </a:cubicBezTo>
                <a:cubicBezTo>
                  <a:pt x="171094" y="237211"/>
                  <a:pt x="230827" y="275989"/>
                  <a:pt x="294577" y="301840"/>
                </a:cubicBezTo>
                <a:lnTo>
                  <a:pt x="304899" y="304899"/>
                </a:lnTo>
                <a:lnTo>
                  <a:pt x="0" y="304899"/>
                </a:lnTo>
                <a:close/>
              </a:path>
            </a:pathLst>
          </a:custGeom>
          <a:gradFill>
            <a:gsLst>
              <a:gs pos="0">
                <a:srgbClr val="C30F0F">
                  <a:lumMod val="90000"/>
                  <a:lumOff val="10000"/>
                </a:srgbClr>
              </a:gs>
              <a:gs pos="45000">
                <a:srgbClr val="C30F0F"/>
              </a:gs>
            </a:gsLst>
            <a:lin ang="5400000" scaled="1"/>
          </a:gradFill>
          <a:ln>
            <a:noFill/>
          </a:ln>
          <a:effectLst>
            <a:outerShdw blurRad="254000" dist="101600" dir="5400000" algn="ctr" rotWithShape="0">
              <a:srgbClr val="C30F0F">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sp>
        <p:nvSpPr>
          <p:cNvPr id="32" name="椭圆 31"/>
          <p:cNvSpPr/>
          <p:nvPr>
            <p:custDataLst>
              <p:tags r:id="rId7"/>
            </p:custDataLst>
          </p:nvPr>
        </p:nvSpPr>
        <p:spPr>
          <a:xfrm flipH="1">
            <a:off x="3872770" y="1328197"/>
            <a:ext cx="674055" cy="674051"/>
          </a:xfrm>
          <a:prstGeom prst="ellipse">
            <a:avLst/>
          </a:prstGeom>
          <a:gradFill>
            <a:gsLst>
              <a:gs pos="0">
                <a:srgbClr val="C30F0F">
                  <a:lumMod val="90000"/>
                  <a:lumOff val="10000"/>
                </a:srgbClr>
              </a:gs>
              <a:gs pos="45000">
                <a:srgbClr val="C30F0F"/>
              </a:gs>
            </a:gsLst>
            <a:lin ang="5400000" scaled="1"/>
          </a:gradFill>
          <a:ln>
            <a:noFill/>
          </a:ln>
          <a:effectLst>
            <a:outerShdw blurRad="254000" dist="101600" dir="5400000" algn="ctr" rotWithShape="0">
              <a:srgbClr val="C30F0F">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2</a:t>
            </a:r>
            <a:endParaRPr lang="zh-CN" altLang="en-US"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grpSp>
        <p:nvGrpSpPr>
          <p:cNvPr id="17" name="组合 16"/>
          <p:cNvGrpSpPr/>
          <p:nvPr>
            <p:custDataLst>
              <p:tags r:id="rId8"/>
            </p:custDataLst>
          </p:nvPr>
        </p:nvGrpSpPr>
        <p:grpSpPr>
          <a:xfrm>
            <a:off x="3872616" y="2263792"/>
            <a:ext cx="3353832" cy="681846"/>
            <a:chOff x="12392" y="4270"/>
            <a:chExt cx="4904" cy="997"/>
          </a:xfrm>
        </p:grpSpPr>
        <p:sp>
          <p:nvSpPr>
            <p:cNvPr id="9" name="圆角矩形 105"/>
            <p:cNvSpPr/>
            <p:nvPr>
              <p:custDataLst>
                <p:tags r:id="rId9"/>
              </p:custDataLst>
            </p:nvPr>
          </p:nvSpPr>
          <p:spPr>
            <a:xfrm>
              <a:off x="13950" y="4270"/>
              <a:ext cx="3346" cy="997"/>
            </a:xfrm>
            <a:prstGeom prst="roundRect">
              <a:avLst/>
            </a:prstGeom>
            <a:solidFill>
              <a:srgbClr val="C00000"/>
            </a:solidFill>
            <a:ln w="9525" cap="flat">
              <a:solidFill>
                <a:srgbClr val="C00000">
                  <a:alpha val="60000"/>
                </a:srgbClr>
              </a:solidFill>
              <a:prstDash val="solid"/>
              <a:miter lim="800000"/>
            </a:ln>
          </p:spPr>
          <p:txBody>
            <a:bodyPr vert="horz" wrap="square" lIns="91440" tIns="45720" rIns="91440" bIns="45720" numCol="1" anchor="t" anchorCtr="0" compatLnSpc="1"/>
            <a:lstStyle/>
            <a:p>
              <a:pPr fontAlgn="base">
                <a:spcBef>
                  <a:spcPct val="0"/>
                </a:spcBef>
                <a:spcAft>
                  <a:spcPct val="0"/>
                </a:spcAft>
              </a:pPr>
              <a:endParaRPr lang="zh-CN" altLang="en-US" dirty="0">
                <a:solidFill>
                  <a:srgbClr val="3D3D3D"/>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sp>
          <p:nvSpPr>
            <p:cNvPr id="11" name="椭圆 10"/>
            <p:cNvSpPr/>
            <p:nvPr>
              <p:custDataLst>
                <p:tags r:id="rId10"/>
              </p:custDataLst>
            </p:nvPr>
          </p:nvSpPr>
          <p:spPr>
            <a:xfrm flipH="1">
              <a:off x="12392" y="4276"/>
              <a:ext cx="986" cy="986"/>
            </a:xfrm>
            <a:prstGeom prst="ellipse">
              <a:avLst/>
            </a:prstGeom>
            <a:gradFill>
              <a:gsLst>
                <a:gs pos="0">
                  <a:srgbClr val="C30F0F">
                    <a:lumMod val="90000"/>
                    <a:lumOff val="10000"/>
                  </a:srgbClr>
                </a:gs>
                <a:gs pos="45000">
                  <a:srgbClr val="C30F0F"/>
                </a:gs>
              </a:gsLst>
              <a:lin ang="5400000" scaled="1"/>
            </a:gradFill>
            <a:ln>
              <a:noFill/>
            </a:ln>
            <a:effectLst>
              <a:outerShdw blurRad="254000" dist="101600" dir="5400000" algn="ctr" rotWithShape="0">
                <a:srgbClr val="C30F0F">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3</a:t>
              </a:r>
              <a:endParaRPr lang="zh-CN" altLang="en-US"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grpSp>
      <p:sp>
        <p:nvSpPr>
          <p:cNvPr id="34" name="圆角矩形 105"/>
          <p:cNvSpPr/>
          <p:nvPr>
            <p:custDataLst>
              <p:tags r:id="rId11"/>
            </p:custDataLst>
          </p:nvPr>
        </p:nvSpPr>
        <p:spPr>
          <a:xfrm>
            <a:off x="4938160" y="3126822"/>
            <a:ext cx="2288002" cy="682133"/>
          </a:xfrm>
          <a:prstGeom prst="roundRect">
            <a:avLst/>
          </a:prstGeom>
          <a:solidFill>
            <a:srgbClr val="C00000"/>
          </a:solidFill>
          <a:ln w="9525" cap="flat">
            <a:solidFill>
              <a:srgbClr val="C00000">
                <a:alpha val="60000"/>
              </a:srgbClr>
            </a:solidFill>
            <a:prstDash val="solid"/>
            <a:miter lim="800000"/>
          </a:ln>
        </p:spPr>
        <p:txBody>
          <a:bodyPr vert="horz" wrap="square" lIns="91440" tIns="45720" rIns="91440" bIns="45720" numCol="1" anchor="t" anchorCtr="0" compatLnSpc="1"/>
          <a:lstStyle/>
          <a:p>
            <a:pPr fontAlgn="base">
              <a:spcBef>
                <a:spcPct val="0"/>
              </a:spcBef>
              <a:spcAft>
                <a:spcPct val="0"/>
              </a:spcAft>
            </a:pPr>
            <a:endParaRPr lang="zh-CN" altLang="en-US" dirty="0">
              <a:solidFill>
                <a:srgbClr val="3D3D3D"/>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sp>
        <p:nvSpPr>
          <p:cNvPr id="36" name="椭圆 35"/>
          <p:cNvSpPr/>
          <p:nvPr>
            <p:custDataLst>
              <p:tags r:id="rId12"/>
            </p:custDataLst>
          </p:nvPr>
        </p:nvSpPr>
        <p:spPr>
          <a:xfrm flipH="1">
            <a:off x="3872860" y="3127027"/>
            <a:ext cx="674055" cy="674051"/>
          </a:xfrm>
          <a:prstGeom prst="ellipse">
            <a:avLst/>
          </a:prstGeom>
          <a:gradFill>
            <a:gsLst>
              <a:gs pos="0">
                <a:srgbClr val="C30F0F">
                  <a:lumMod val="90000"/>
                  <a:lumOff val="10000"/>
                </a:srgbClr>
              </a:gs>
              <a:gs pos="45000">
                <a:srgbClr val="C30F0F"/>
              </a:gs>
            </a:gsLst>
            <a:lin ang="5400000" scaled="1"/>
          </a:gradFill>
          <a:ln>
            <a:noFill/>
          </a:ln>
          <a:effectLst>
            <a:outerShdw blurRad="254000" dist="101600" dir="5400000" algn="ctr" rotWithShape="0">
              <a:srgbClr val="C30F0F">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4</a:t>
            </a:r>
            <a:endParaRPr lang="zh-CN" altLang="en-US"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grpSp>
        <p:nvGrpSpPr>
          <p:cNvPr id="16" name="组合 15"/>
          <p:cNvGrpSpPr/>
          <p:nvPr>
            <p:custDataLst>
              <p:tags r:id="rId13"/>
            </p:custDataLst>
          </p:nvPr>
        </p:nvGrpSpPr>
        <p:grpSpPr>
          <a:xfrm>
            <a:off x="3873044" y="4083177"/>
            <a:ext cx="3353832" cy="681846"/>
            <a:chOff x="9297" y="6415"/>
            <a:chExt cx="4904" cy="997"/>
          </a:xfrm>
        </p:grpSpPr>
        <p:sp>
          <p:nvSpPr>
            <p:cNvPr id="4" name="圆角矩形 105"/>
            <p:cNvSpPr/>
            <p:nvPr>
              <p:custDataLst>
                <p:tags r:id="rId14"/>
              </p:custDataLst>
            </p:nvPr>
          </p:nvSpPr>
          <p:spPr>
            <a:xfrm>
              <a:off x="10855" y="6415"/>
              <a:ext cx="3346" cy="997"/>
            </a:xfrm>
            <a:prstGeom prst="roundRect">
              <a:avLst/>
            </a:prstGeom>
            <a:solidFill>
              <a:srgbClr val="C00000"/>
            </a:solidFill>
            <a:ln w="9525" cap="flat">
              <a:solidFill>
                <a:srgbClr val="C00000">
                  <a:alpha val="60000"/>
                </a:srgbClr>
              </a:solidFill>
              <a:prstDash val="solid"/>
              <a:miter lim="800000"/>
            </a:ln>
          </p:spPr>
          <p:txBody>
            <a:bodyPr vert="horz" wrap="square" lIns="91440" tIns="45720" rIns="91440" bIns="45720" numCol="1" anchor="t" anchorCtr="0" compatLnSpc="1"/>
            <a:lstStyle/>
            <a:p>
              <a:pPr fontAlgn="base">
                <a:spcBef>
                  <a:spcPct val="0"/>
                </a:spcBef>
                <a:spcAft>
                  <a:spcPct val="0"/>
                </a:spcAft>
              </a:pPr>
              <a:endParaRPr lang="zh-CN" altLang="en-US" dirty="0">
                <a:solidFill>
                  <a:srgbClr val="3D3D3D"/>
                </a:soli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sp>
          <p:nvSpPr>
            <p:cNvPr id="14" name="椭圆 13"/>
            <p:cNvSpPr/>
            <p:nvPr>
              <p:custDataLst>
                <p:tags r:id="rId15"/>
              </p:custDataLst>
            </p:nvPr>
          </p:nvSpPr>
          <p:spPr>
            <a:xfrm flipH="1">
              <a:off x="9297" y="6421"/>
              <a:ext cx="986" cy="986"/>
            </a:xfrm>
            <a:prstGeom prst="ellipse">
              <a:avLst/>
            </a:prstGeom>
            <a:gradFill>
              <a:gsLst>
                <a:gs pos="0">
                  <a:srgbClr val="C30F0F">
                    <a:lumMod val="90000"/>
                    <a:lumOff val="10000"/>
                  </a:srgbClr>
                </a:gs>
                <a:gs pos="45000">
                  <a:srgbClr val="C30F0F"/>
                </a:gs>
              </a:gsLst>
              <a:lin ang="5400000" scaled="1"/>
            </a:gradFill>
            <a:ln>
              <a:noFill/>
            </a:ln>
            <a:effectLst>
              <a:outerShdw blurRad="254000" dist="101600" dir="5400000" algn="ctr" rotWithShape="0">
                <a:srgbClr val="C30F0F">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rPr>
                <a:t>5</a:t>
              </a:r>
              <a:endParaRPr lang="en-US" altLang="zh-CN" sz="1825" dirty="0">
                <a:gradFill>
                  <a:gsLst>
                    <a:gs pos="0">
                      <a:srgbClr val="FEEFAC"/>
                    </a:gs>
                    <a:gs pos="45000">
                      <a:srgbClr val="E9BE61"/>
                    </a:gs>
                  </a:gsLst>
                  <a:lin ang="5400000" scaled="1"/>
                </a:gradFill>
                <a:latin typeface="汉仪君黑-45简" panose="020B0604020202020204" charset="-122"/>
                <a:ea typeface="汉仪君黑-45简" panose="020B0604020202020204" charset="-122"/>
                <a:cs typeface="汉仪君黑-45简" panose="020B0604020202020204" charset="-122"/>
                <a:sym typeface="汉仪君黑-45简" panose="020B0604020202020204" charset="-122"/>
              </a:endParaRPr>
            </a:p>
          </p:txBody>
        </p:sp>
      </p:grpSp>
      <p:sp>
        <p:nvSpPr>
          <p:cNvPr id="3" name="文本框 2"/>
          <p:cNvSpPr txBox="1"/>
          <p:nvPr/>
        </p:nvSpPr>
        <p:spPr>
          <a:xfrm>
            <a:off x="5014595" y="496570"/>
            <a:ext cx="2155825" cy="504825"/>
          </a:xfrm>
          <a:prstGeom prst="rect">
            <a:avLst/>
          </a:prstGeom>
          <a:noFill/>
        </p:spPr>
        <p:txBody>
          <a:bodyPr wrap="square" rtlCol="0">
            <a:noAutofit/>
          </a:bodyPr>
          <a:p>
            <a:pPr algn="ctr"/>
            <a:r>
              <a:rPr lang="zh-CN" altLang="en-US" sz="2400">
                <a:latin typeface="方正大标宋简体" panose="03000509000000000000" charset="-122"/>
                <a:ea typeface="方正大标宋简体" panose="03000509000000000000" charset="-122"/>
              </a:rPr>
              <a:t>兵役登记</a:t>
            </a:r>
            <a:endParaRPr lang="zh-CN" altLang="en-US" sz="2400">
              <a:latin typeface="方正大标宋简体" panose="03000509000000000000" charset="-122"/>
              <a:ea typeface="方正大标宋简体" panose="03000509000000000000" charset="-122"/>
            </a:endParaRPr>
          </a:p>
        </p:txBody>
      </p:sp>
      <p:sp>
        <p:nvSpPr>
          <p:cNvPr id="6" name="文本框 5"/>
          <p:cNvSpPr txBox="1"/>
          <p:nvPr/>
        </p:nvSpPr>
        <p:spPr>
          <a:xfrm>
            <a:off x="5052060" y="1505585"/>
            <a:ext cx="2118360" cy="460375"/>
          </a:xfrm>
          <a:prstGeom prst="rect">
            <a:avLst/>
          </a:prstGeom>
          <a:noFill/>
        </p:spPr>
        <p:txBody>
          <a:bodyPr wrap="square" rtlCol="0">
            <a:spAutoFit/>
          </a:bodyPr>
          <a:p>
            <a:pPr algn="ctr">
              <a:buClrTx/>
              <a:buSzTx/>
              <a:buFontTx/>
            </a:pPr>
            <a:r>
              <a:rPr lang="zh-CN" altLang="en-US" sz="2400">
                <a:latin typeface="方正大标宋简体" panose="03000509000000000000" charset="-122"/>
                <a:ea typeface="方正大标宋简体" panose="03000509000000000000" charset="-122"/>
              </a:rPr>
              <a:t>入伍政策</a:t>
            </a:r>
            <a:endParaRPr lang="zh-CN" altLang="en-US" sz="2400">
              <a:latin typeface="方正大标宋简体" panose="03000509000000000000" charset="-122"/>
              <a:ea typeface="方正大标宋简体" panose="03000509000000000000" charset="-122"/>
            </a:endParaRPr>
          </a:p>
        </p:txBody>
      </p:sp>
      <p:sp>
        <p:nvSpPr>
          <p:cNvPr id="8" name="文本框 7"/>
          <p:cNvSpPr txBox="1"/>
          <p:nvPr/>
        </p:nvSpPr>
        <p:spPr>
          <a:xfrm>
            <a:off x="5021580" y="2400300"/>
            <a:ext cx="2156460" cy="460375"/>
          </a:xfrm>
          <a:prstGeom prst="rect">
            <a:avLst/>
          </a:prstGeom>
          <a:noFill/>
        </p:spPr>
        <p:txBody>
          <a:bodyPr wrap="square" rtlCol="0">
            <a:spAutoFit/>
          </a:bodyPr>
          <a:p>
            <a:pPr algn="ctr">
              <a:buClrTx/>
              <a:buSzTx/>
              <a:buFontTx/>
            </a:pPr>
            <a:r>
              <a:rPr lang="zh-CN" altLang="en-US" sz="2400">
                <a:latin typeface="方正大标宋简体" panose="03000509000000000000" charset="-122"/>
                <a:ea typeface="方正大标宋简体" panose="03000509000000000000" charset="-122"/>
              </a:rPr>
              <a:t>应征时间</a:t>
            </a:r>
            <a:endParaRPr lang="zh-CN" altLang="en-US" sz="2400">
              <a:latin typeface="方正大标宋简体" panose="03000509000000000000" charset="-122"/>
              <a:ea typeface="方正大标宋简体" panose="03000509000000000000" charset="-122"/>
            </a:endParaRPr>
          </a:p>
        </p:txBody>
      </p:sp>
      <p:sp>
        <p:nvSpPr>
          <p:cNvPr id="12" name="文本框 11"/>
          <p:cNvSpPr txBox="1"/>
          <p:nvPr/>
        </p:nvSpPr>
        <p:spPr>
          <a:xfrm>
            <a:off x="5006340" y="3223260"/>
            <a:ext cx="2164080" cy="460375"/>
          </a:xfrm>
          <a:prstGeom prst="rect">
            <a:avLst/>
          </a:prstGeom>
          <a:noFill/>
        </p:spPr>
        <p:txBody>
          <a:bodyPr wrap="square" rtlCol="0">
            <a:spAutoFit/>
          </a:bodyPr>
          <a:p>
            <a:pPr algn="ctr">
              <a:buClrTx/>
              <a:buSzTx/>
              <a:buFontTx/>
            </a:pPr>
            <a:r>
              <a:rPr lang="zh-CN" altLang="en-US" sz="2400">
                <a:latin typeface="方正大标宋简体" panose="03000509000000000000" charset="-122"/>
                <a:ea typeface="方正大标宋简体" panose="03000509000000000000" charset="-122"/>
              </a:rPr>
              <a:t>优待</a:t>
            </a:r>
            <a:r>
              <a:rPr lang="zh-CN" altLang="en-US" sz="2400">
                <a:latin typeface="方正大标宋简体" panose="03000509000000000000" charset="-122"/>
                <a:ea typeface="方正大标宋简体" panose="03000509000000000000" charset="-122"/>
              </a:rPr>
              <a:t>政策</a:t>
            </a:r>
            <a:endParaRPr lang="zh-CN" altLang="en-US" sz="2400">
              <a:latin typeface="方正大标宋简体" panose="03000509000000000000" charset="-122"/>
              <a:ea typeface="方正大标宋简体" panose="03000509000000000000" charset="-122"/>
            </a:endParaRPr>
          </a:p>
        </p:txBody>
      </p:sp>
      <p:sp>
        <p:nvSpPr>
          <p:cNvPr id="18" name="文本框 17"/>
          <p:cNvSpPr txBox="1"/>
          <p:nvPr/>
        </p:nvSpPr>
        <p:spPr>
          <a:xfrm>
            <a:off x="5020945" y="4167505"/>
            <a:ext cx="2141855" cy="528320"/>
          </a:xfrm>
          <a:prstGeom prst="rect">
            <a:avLst/>
          </a:prstGeom>
          <a:noFill/>
        </p:spPr>
        <p:txBody>
          <a:bodyPr wrap="square" rtlCol="0">
            <a:noAutofit/>
          </a:bodyPr>
          <a:p>
            <a:pPr algn="ctr">
              <a:buClrTx/>
              <a:buSzTx/>
              <a:buFontTx/>
            </a:pPr>
            <a:r>
              <a:rPr lang="zh-CN" altLang="en-US" sz="2400">
                <a:latin typeface="方正大标宋简体" panose="03000509000000000000" charset="-122"/>
                <a:ea typeface="方正大标宋简体" panose="03000509000000000000" charset="-122"/>
              </a:rPr>
              <a:t>身体状态</a:t>
            </a:r>
            <a:endParaRPr lang="zh-CN" altLang="en-US" sz="2400">
              <a:latin typeface="方正大标宋简体" panose="03000509000000000000" charset="-122"/>
              <a:ea typeface="方正大标宋简体" panose="03000509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服役</a:t>
            </a:r>
            <a:r>
              <a:rPr lang="zh-CN" altLang="en-US" sz="2800">
                <a:solidFill>
                  <a:srgbClr val="FF0000"/>
                </a:solidFill>
                <a:sym typeface="+mn-ea"/>
              </a:rPr>
              <a:t>发展</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876935" y="2820035"/>
            <a:ext cx="10646410" cy="922020"/>
          </a:xfrm>
          <a:prstGeom prst="rect">
            <a:avLst/>
          </a:prstGeom>
          <a:noFill/>
        </p:spPr>
        <p:txBody>
          <a:bodyPr wrap="square" rtlCol="0">
            <a:spAutoFit/>
          </a:bodyPr>
          <a:p>
            <a:r>
              <a:rPr lang="zh-CN" altLang="en-US"/>
              <a:t>服役期间经批准参加与履职岗位相关的在职学历继续教育，以及职业资格认证、职业技能鉴定、军事素养认证等培训，在服现役期间获得国家承认的相应证书的，由所在单位按照规定给予学费或者培训费补助。</a:t>
            </a:r>
            <a:endParaRPr lang="zh-CN" altLang="en-US"/>
          </a:p>
        </p:txBody>
      </p:sp>
      <p:pic>
        <p:nvPicPr>
          <p:cNvPr id="8" name="图片 7"/>
          <p:cNvPicPr>
            <a:picLocks noChangeAspect="1"/>
          </p:cNvPicPr>
          <p:nvPr/>
        </p:nvPicPr>
        <p:blipFill>
          <a:blip r:embed="rId1"/>
          <a:stretch>
            <a:fillRect/>
          </a:stretch>
        </p:blipFill>
        <p:spPr>
          <a:xfrm>
            <a:off x="876935" y="1368425"/>
            <a:ext cx="4362450" cy="10477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学业</a:t>
            </a:r>
            <a:r>
              <a:rPr lang="zh-CN" altLang="en-US" sz="2800">
                <a:solidFill>
                  <a:srgbClr val="FF0000"/>
                </a:solidFill>
                <a:sym typeface="+mn-ea"/>
              </a:rPr>
              <a:t>支持</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6990080" y="2104390"/>
            <a:ext cx="3910965" cy="2354580"/>
          </a:xfrm>
          <a:prstGeom prst="rect">
            <a:avLst/>
          </a:prstGeom>
          <a:noFill/>
        </p:spPr>
        <p:txBody>
          <a:bodyPr wrap="square" rtlCol="0">
            <a:noAutofit/>
          </a:bodyPr>
          <a:p>
            <a:r>
              <a:rPr lang="zh-CN" altLang="en-US"/>
              <a:t>应征入伍服义务兵役前正在高校就读的学生</a:t>
            </a:r>
            <a:r>
              <a:rPr lang="en-US" altLang="zh-CN"/>
              <a:t>(</a:t>
            </a:r>
            <a:r>
              <a:rPr lang="zh-CN" altLang="en-US"/>
              <a:t>含新生</a:t>
            </a:r>
            <a:r>
              <a:rPr lang="en-US" altLang="zh-CN"/>
              <a:t>)</a:t>
            </a:r>
            <a:r>
              <a:rPr lang="zh-CN" altLang="en-US"/>
              <a:t>，服役期间按国家有关规定保留学籍或入学资格，退役后</a:t>
            </a:r>
            <a:r>
              <a:rPr lang="en-US" altLang="zh-CN"/>
              <a:t>2</a:t>
            </a:r>
            <a:r>
              <a:rPr lang="zh-CN" altLang="en-US"/>
              <a:t>年内允许复学或入学。退役大学生士兵复学，经学校同意并履行相关手续，可放宽专业限制转入本校其他专业学习。</a:t>
            </a:r>
            <a:endParaRPr lang="zh-CN" altLang="en-US"/>
          </a:p>
        </p:txBody>
      </p:sp>
      <p:pic>
        <p:nvPicPr>
          <p:cNvPr id="8" name="图片 7"/>
          <p:cNvPicPr>
            <a:picLocks noChangeAspect="1"/>
          </p:cNvPicPr>
          <p:nvPr/>
        </p:nvPicPr>
        <p:blipFill>
          <a:blip r:embed="rId1"/>
          <a:stretch>
            <a:fillRect/>
          </a:stretch>
        </p:blipFill>
        <p:spPr>
          <a:xfrm>
            <a:off x="853440" y="1417320"/>
            <a:ext cx="5649595" cy="37293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学业</a:t>
            </a:r>
            <a:r>
              <a:rPr lang="zh-CN" altLang="en-US" sz="2800">
                <a:solidFill>
                  <a:srgbClr val="FF0000"/>
                </a:solidFill>
                <a:sym typeface="+mn-ea"/>
              </a:rPr>
              <a:t>支持</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6238240" y="1677670"/>
            <a:ext cx="4744085" cy="4092575"/>
          </a:xfrm>
          <a:prstGeom prst="rect">
            <a:avLst/>
          </a:prstGeom>
          <a:noFill/>
        </p:spPr>
        <p:txBody>
          <a:bodyPr wrap="square" rtlCol="0">
            <a:noAutofit/>
          </a:bodyPr>
          <a:p>
            <a:r>
              <a:rPr lang="zh-CN" altLang="en-US"/>
              <a:t>在部队荣立二等功及以上的退役人员，符合研究生报名条件的可免试</a:t>
            </a:r>
            <a:r>
              <a:rPr lang="en-US" altLang="zh-CN"/>
              <a:t>(</a:t>
            </a:r>
            <a:r>
              <a:rPr lang="zh-CN" altLang="en-US"/>
              <a:t>指初试</a:t>
            </a:r>
            <a:r>
              <a:rPr lang="en-US" altLang="zh-CN"/>
              <a:t>)</a:t>
            </a:r>
            <a:r>
              <a:rPr lang="zh-CN" altLang="en-US"/>
              <a:t>攻读硕士研究生。退役大学生士兵达到全国硕士研究生招生考试报考条件，</a:t>
            </a:r>
            <a:r>
              <a:rPr lang="en-US" altLang="zh-CN"/>
              <a:t>3</a:t>
            </a:r>
            <a:r>
              <a:rPr lang="zh-CN" altLang="en-US"/>
              <a:t>年内报名参加全国硕士研究生招生考试的考生，可申请享受初试总成绩加</a:t>
            </a:r>
            <a:r>
              <a:rPr lang="en-US" altLang="zh-CN"/>
              <a:t>10</a:t>
            </a:r>
            <a:r>
              <a:rPr lang="zh-CN" altLang="en-US"/>
              <a:t>分，同等条件下优先录取。</a:t>
            </a:r>
            <a:r>
              <a:rPr lang="en-US" altLang="zh-CN"/>
              <a:t>(</a:t>
            </a:r>
            <a:r>
              <a:rPr lang="zh-CN" altLang="en-US"/>
              <a:t>注：报考专项计划的考生，不再享受初试加分政策。</a:t>
            </a:r>
            <a:r>
              <a:rPr lang="en-US" altLang="zh-CN"/>
              <a:t>)</a:t>
            </a:r>
            <a:r>
              <a:rPr lang="zh-CN" altLang="en-US"/>
              <a:t>可享</a:t>
            </a:r>
            <a:r>
              <a:rPr lang="en-US" altLang="zh-CN"/>
              <a:t>“</a:t>
            </a:r>
            <a:r>
              <a:rPr lang="zh-CN" altLang="en-US"/>
              <a:t>退役大学生士兵专项硕士研究生招生计划</a:t>
            </a:r>
            <a:r>
              <a:rPr lang="en-US" altLang="zh-CN"/>
              <a:t>”</a:t>
            </a:r>
            <a:r>
              <a:rPr lang="zh-CN" altLang="en-US"/>
              <a:t>，该计划专门面向退役大学生士兵招生，在全国硕士研究生招生计划总规模内单列下达、专项使用。</a:t>
            </a:r>
            <a:r>
              <a:rPr lang="en-US" altLang="zh-CN"/>
              <a:t>2025</a:t>
            </a:r>
            <a:r>
              <a:rPr lang="zh-CN" altLang="en-US"/>
              <a:t>年全国</a:t>
            </a:r>
            <a:r>
              <a:rPr lang="en-US" altLang="zh-CN"/>
              <a:t>“</a:t>
            </a:r>
            <a:r>
              <a:rPr lang="zh-CN" altLang="en-US"/>
              <a:t>退役大学生士兵专项硕士研究生招生计划</a:t>
            </a:r>
            <a:r>
              <a:rPr lang="en-US" altLang="zh-CN"/>
              <a:t>”</a:t>
            </a:r>
            <a:r>
              <a:rPr lang="zh-CN" altLang="en-US"/>
              <a:t>由北京大学、清华大学等</a:t>
            </a:r>
            <a:r>
              <a:rPr lang="en-US" altLang="zh-CN"/>
              <a:t>523</a:t>
            </a:r>
            <a:r>
              <a:rPr lang="zh-CN" altLang="en-US"/>
              <a:t>所普通高等学校承担，招生规模超</a:t>
            </a:r>
            <a:r>
              <a:rPr lang="en-US" altLang="zh-CN"/>
              <a:t>8000</a:t>
            </a:r>
            <a:r>
              <a:rPr lang="zh-CN" altLang="en-US"/>
              <a:t>人。</a:t>
            </a:r>
            <a:endParaRPr lang="zh-CN" altLang="en-US"/>
          </a:p>
        </p:txBody>
      </p:sp>
      <p:pic>
        <p:nvPicPr>
          <p:cNvPr id="6" name="图片 5"/>
          <p:cNvPicPr>
            <a:picLocks noChangeAspect="1"/>
          </p:cNvPicPr>
          <p:nvPr/>
        </p:nvPicPr>
        <p:blipFill>
          <a:blip r:embed="rId1"/>
          <a:stretch>
            <a:fillRect/>
          </a:stretch>
        </p:blipFill>
        <p:spPr>
          <a:xfrm>
            <a:off x="741680" y="1126490"/>
            <a:ext cx="5060315" cy="47396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学业</a:t>
            </a:r>
            <a:r>
              <a:rPr lang="zh-CN" altLang="en-US" sz="2800">
                <a:solidFill>
                  <a:srgbClr val="FF0000"/>
                </a:solidFill>
                <a:sym typeface="+mn-ea"/>
              </a:rPr>
              <a:t>支持</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723900" y="2312670"/>
            <a:ext cx="10744200" cy="1924685"/>
          </a:xfrm>
          <a:prstGeom prst="rect">
            <a:avLst/>
          </a:prstGeom>
          <a:noFill/>
        </p:spPr>
        <p:txBody>
          <a:bodyPr wrap="square" rtlCol="0">
            <a:noAutofit/>
          </a:bodyPr>
          <a:p>
            <a:r>
              <a:rPr lang="zh-CN" altLang="en-US"/>
              <a:t>在以下两类退役大学生士兵可申请专升本免试：（</a:t>
            </a:r>
            <a:r>
              <a:rPr lang="en-US" altLang="zh-CN"/>
              <a:t>1</a:t>
            </a:r>
            <a:r>
              <a:rPr lang="zh-CN" altLang="en-US"/>
              <a:t>）全日制普通高职（专科）在校生（含新生）从我省应征入伍，退役后复学并于毕业当年报名专升本的。（</a:t>
            </a:r>
            <a:r>
              <a:rPr lang="en-US" altLang="zh-CN"/>
              <a:t>2</a:t>
            </a:r>
            <a:r>
              <a:rPr lang="zh-CN" altLang="en-US"/>
              <a:t>）全日制普通高职（专科）毕业生从我省应征入伍，于</a:t>
            </a:r>
            <a:r>
              <a:rPr lang="en-US" altLang="zh-CN"/>
              <a:t>2020</a:t>
            </a:r>
            <a:r>
              <a:rPr lang="zh-CN" altLang="en-US"/>
              <a:t>年及以后退役的（已享受过免试政策的除外）。考生免于参加我省普通高校专升本统一考试，由省教育考试院统一组织相关的职业适应性综合考查，依据考查结果，结合考生志愿，择优录取。</a:t>
            </a:r>
            <a:endParaRPr lang="zh-CN" altLang="en-US"/>
          </a:p>
        </p:txBody>
      </p:sp>
      <p:pic>
        <p:nvPicPr>
          <p:cNvPr id="8" name="图片 7"/>
          <p:cNvPicPr>
            <a:picLocks noChangeAspect="1"/>
          </p:cNvPicPr>
          <p:nvPr/>
        </p:nvPicPr>
        <p:blipFill>
          <a:blip r:embed="rId1"/>
          <a:stretch>
            <a:fillRect/>
          </a:stretch>
        </p:blipFill>
        <p:spPr>
          <a:xfrm>
            <a:off x="815340" y="1143635"/>
            <a:ext cx="6638925" cy="990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退役保障</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612140" y="2739390"/>
            <a:ext cx="10744200" cy="1924685"/>
          </a:xfrm>
          <a:prstGeom prst="rect">
            <a:avLst/>
          </a:prstGeom>
          <a:noFill/>
        </p:spPr>
        <p:txBody>
          <a:bodyPr wrap="square" rtlCol="0">
            <a:noAutofit/>
          </a:bodyPr>
          <a:p>
            <a:r>
              <a:rPr lang="zh-CN" altLang="en-US"/>
              <a:t>两年义务兵服役期满退出现役，部队发给转移支付养老保险补助及职业年金，并发放退伍费、回家差旅费、医疗保险费、生活费等。获荣誉称号或者一等功的，增发</a:t>
            </a:r>
            <a:r>
              <a:rPr lang="en-US" altLang="zh-CN"/>
              <a:t>15%</a:t>
            </a:r>
            <a:r>
              <a:rPr lang="zh-CN" altLang="en-US"/>
              <a:t>；荣获二等功的，增发</a:t>
            </a:r>
            <a:r>
              <a:rPr lang="en-US" altLang="zh-CN"/>
              <a:t>10%</a:t>
            </a:r>
            <a:r>
              <a:rPr lang="zh-CN" altLang="en-US"/>
              <a:t>；荣获三等功的，增发</a:t>
            </a:r>
            <a:r>
              <a:rPr lang="en-US" altLang="zh-CN"/>
              <a:t>5%</a:t>
            </a:r>
            <a:r>
              <a:rPr lang="zh-CN" altLang="en-US"/>
              <a:t>。多次获得荣誉称号或者立功的退役士兵，由部队按照其中最高等级奖励的增发比例，增发一次性退役金。</a:t>
            </a:r>
            <a:endParaRPr lang="zh-CN" altLang="en-US"/>
          </a:p>
        </p:txBody>
      </p:sp>
      <p:pic>
        <p:nvPicPr>
          <p:cNvPr id="6" name="图片 5"/>
          <p:cNvPicPr>
            <a:picLocks noChangeAspect="1"/>
          </p:cNvPicPr>
          <p:nvPr/>
        </p:nvPicPr>
        <p:blipFill>
          <a:blip r:embed="rId1"/>
          <a:stretch>
            <a:fillRect/>
          </a:stretch>
        </p:blipFill>
        <p:spPr>
          <a:xfrm>
            <a:off x="856615" y="1181100"/>
            <a:ext cx="4829175" cy="10001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退役保障</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6471920" y="1116330"/>
            <a:ext cx="5261610" cy="4816475"/>
          </a:xfrm>
          <a:prstGeom prst="rect">
            <a:avLst/>
          </a:prstGeom>
          <a:noFill/>
        </p:spPr>
        <p:txBody>
          <a:bodyPr wrap="square" rtlCol="0">
            <a:noAutofit/>
          </a:bodyPr>
          <a:p>
            <a:r>
              <a:rPr lang="zh-CN" altLang="en-US"/>
              <a:t>在军队服役五年以上的大学毕业生士兵（含退役后复学完成学业的大学生士兵，下同），退役后可报考全省基层机关（单位）面向服务基层项目人员定向考录的职位，同服务基层项目人员共享公务员定向考录计划。退役大学生士兵也可报考符合条件的其他非定向公务员职位。各级党政机关在组织开展选调生工作时，注意选调有服役经历的优秀大学生，参军入伍经历可作为选调生报考条件之一，且年龄相应放宽</a:t>
            </a:r>
            <a:r>
              <a:rPr lang="en-US" altLang="zh-CN"/>
              <a:t>2</a:t>
            </a:r>
            <a:r>
              <a:rPr lang="zh-CN" altLang="en-US"/>
              <a:t>岁。省级公务员主管部门确定一定数量的基层公务员录用计划，综合考虑服现役表现等因素，按规定择优招录具有本科以上学历的安排工作的退役军士和义务兵。招录岗位在全省行政区域内统筹安排。参加招录的退役军士和义务兵是烈士子女的，或者在艰苦边远地区服现役满</a:t>
            </a:r>
            <a:r>
              <a:rPr lang="en-US" altLang="zh-CN"/>
              <a:t>5</a:t>
            </a:r>
            <a:r>
              <a:rPr lang="zh-CN" altLang="en-US"/>
              <a:t>年的，同等条件下优先录用。艰苦边远地区和边疆民族地区在招录退役军士和义务兵时，可以根据本地实际适当放宽安置去向、年龄、学历等条件。</a:t>
            </a:r>
            <a:endParaRPr lang="zh-CN" altLang="en-US"/>
          </a:p>
        </p:txBody>
      </p:sp>
      <p:pic>
        <p:nvPicPr>
          <p:cNvPr id="8" name="图片 7"/>
          <p:cNvPicPr>
            <a:picLocks noChangeAspect="1"/>
          </p:cNvPicPr>
          <p:nvPr/>
        </p:nvPicPr>
        <p:blipFill>
          <a:blip r:embed="rId1"/>
          <a:stretch>
            <a:fillRect/>
          </a:stretch>
        </p:blipFill>
        <p:spPr>
          <a:xfrm>
            <a:off x="561340" y="1196975"/>
            <a:ext cx="5752465" cy="47358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退役保障</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6617335" y="1888490"/>
            <a:ext cx="5116195" cy="2871470"/>
          </a:xfrm>
          <a:prstGeom prst="rect">
            <a:avLst/>
          </a:prstGeom>
          <a:noFill/>
        </p:spPr>
        <p:txBody>
          <a:bodyPr wrap="square" rtlCol="0">
            <a:noAutofit/>
          </a:bodyPr>
          <a:p>
            <a:r>
              <a:rPr lang="zh-CN" altLang="en-US"/>
              <a:t>专职人民武装干部职位出现空缺时，优先从退役大学生士兵中定向招录（聘）。定向招录（聘）比例不低于乡镇（街道）武装部考试录（聘）用专职人民武装干部计划的</a:t>
            </a:r>
            <a:r>
              <a:rPr lang="en-US" altLang="zh-CN"/>
              <a:t>50</a:t>
            </a:r>
            <a:r>
              <a:rPr lang="zh-CN" altLang="en-US"/>
              <a:t>％。加强专职人民武装干部统筹调配，力争每个基层人民武装部或者人民武装委员会至少有１人为军队转业干部或者退役大学生士兵。</a:t>
            </a:r>
            <a:endParaRPr lang="zh-CN" altLang="en-US"/>
          </a:p>
        </p:txBody>
      </p:sp>
      <p:pic>
        <p:nvPicPr>
          <p:cNvPr id="6" name="图片 5"/>
          <p:cNvPicPr>
            <a:picLocks noChangeAspect="1"/>
          </p:cNvPicPr>
          <p:nvPr/>
        </p:nvPicPr>
        <p:blipFill>
          <a:blip r:embed="rId1"/>
          <a:stretch>
            <a:fillRect/>
          </a:stretch>
        </p:blipFill>
        <p:spPr>
          <a:xfrm>
            <a:off x="676910" y="1186815"/>
            <a:ext cx="5392420" cy="42589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退役保障</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6471920" y="1664335"/>
            <a:ext cx="5261610" cy="4816475"/>
          </a:xfrm>
          <a:prstGeom prst="rect">
            <a:avLst/>
          </a:prstGeom>
          <a:noFill/>
        </p:spPr>
        <p:txBody>
          <a:bodyPr wrap="square" rtlCol="0">
            <a:noAutofit/>
          </a:bodyPr>
          <a:p>
            <a:r>
              <a:rPr lang="zh-CN" altLang="en-US"/>
              <a:t>全省各级事业单位根据工作需要和岗位特点，可按规定拿出一定岗位面向符合条件的退役大学生士兵进行专项招聘，退役大学毕业生士兵可以与</a:t>
            </a:r>
            <a:r>
              <a:rPr lang="en-US" altLang="zh-CN"/>
              <a:t>“</a:t>
            </a:r>
            <a:r>
              <a:rPr lang="zh-CN" altLang="en-US"/>
              <a:t>三支一扶</a:t>
            </a:r>
            <a:r>
              <a:rPr lang="en-US" altLang="zh-CN"/>
              <a:t>”</a:t>
            </a:r>
            <a:r>
              <a:rPr lang="zh-CN" altLang="en-US"/>
              <a:t>等基层项目人员共享事业单位专项招聘岗位。符合条件的退役大学生士兵报考我省事业单位时，按规定享受笔试总成绩加２分，被旅（团）级及以上单位评为优秀义务兵、优秀军士或荣立三等功的另加２分，荣立二等功及以上的另加４分，累积不超过６分。</a:t>
            </a:r>
            <a:endParaRPr lang="zh-CN" altLang="en-US"/>
          </a:p>
        </p:txBody>
      </p:sp>
      <p:pic>
        <p:nvPicPr>
          <p:cNvPr id="10" name="图片 9"/>
          <p:cNvPicPr>
            <a:picLocks noChangeAspect="1"/>
          </p:cNvPicPr>
          <p:nvPr/>
        </p:nvPicPr>
        <p:blipFill>
          <a:blip r:embed="rId1"/>
          <a:stretch>
            <a:fillRect/>
          </a:stretch>
        </p:blipFill>
        <p:spPr>
          <a:xfrm>
            <a:off x="527685" y="1171575"/>
            <a:ext cx="5643245" cy="42900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退役保障</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6380480" y="1639570"/>
            <a:ext cx="5261610" cy="2550795"/>
          </a:xfrm>
          <a:prstGeom prst="rect">
            <a:avLst/>
          </a:prstGeom>
          <a:noFill/>
        </p:spPr>
        <p:txBody>
          <a:bodyPr wrap="square" rtlCol="0">
            <a:noAutofit/>
          </a:bodyPr>
          <a:p>
            <a:r>
              <a:rPr lang="zh-CN" altLang="en-US"/>
              <a:t>省、市（州）、县（市、区）属国有、国有控股和国有资本占主导地位的企业在新招录职工时原则上安排</a:t>
            </a:r>
            <a:r>
              <a:rPr lang="en-US" altLang="zh-CN"/>
              <a:t>10%</a:t>
            </a:r>
            <a:r>
              <a:rPr lang="zh-CN" altLang="en-US"/>
              <a:t>的工作岗位，从符合岗位所需条件的退役大学毕业生士兵中择优录取，招聘信息同步在同级人力资源社会保障部门网站上公开发布，企业主管部门和同级退役军人事务部门要加强督促指导。</a:t>
            </a:r>
            <a:endParaRPr lang="zh-CN" altLang="en-US"/>
          </a:p>
        </p:txBody>
      </p:sp>
      <p:pic>
        <p:nvPicPr>
          <p:cNvPr id="6" name="图片 5"/>
          <p:cNvPicPr>
            <a:picLocks noChangeAspect="1"/>
          </p:cNvPicPr>
          <p:nvPr/>
        </p:nvPicPr>
        <p:blipFill>
          <a:blip r:embed="rId1"/>
          <a:stretch>
            <a:fillRect/>
          </a:stretch>
        </p:blipFill>
        <p:spPr>
          <a:xfrm>
            <a:off x="581025" y="1421130"/>
            <a:ext cx="5460365" cy="39655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退役保障</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6380480" y="1639570"/>
            <a:ext cx="5261610" cy="2083435"/>
          </a:xfrm>
          <a:prstGeom prst="rect">
            <a:avLst/>
          </a:prstGeom>
          <a:noFill/>
        </p:spPr>
        <p:txBody>
          <a:bodyPr wrap="square" rtlCol="0">
            <a:noAutofit/>
          </a:bodyPr>
          <a:p>
            <a:r>
              <a:rPr lang="zh-CN" altLang="en-US"/>
              <a:t>省军区每年公开招考文职人员时，安排</a:t>
            </a:r>
            <a:r>
              <a:rPr lang="en-US" altLang="zh-CN"/>
              <a:t>25%</a:t>
            </a:r>
            <a:r>
              <a:rPr lang="zh-CN" altLang="en-US"/>
              <a:t>以上的专业技能岗位，专项招考退役大学毕业生士兵，对服役</a:t>
            </a:r>
            <a:r>
              <a:rPr lang="en-US" altLang="zh-CN"/>
              <a:t>5</a:t>
            </a:r>
            <a:r>
              <a:rPr lang="zh-CN" altLang="en-US"/>
              <a:t>年及以上且被评为优秀士兵或者获得嘉奖及以上奖励的，按规定落实笔试总成绩加分政策。</a:t>
            </a:r>
            <a:endParaRPr lang="zh-CN" altLang="en-US"/>
          </a:p>
        </p:txBody>
      </p:sp>
      <p:pic>
        <p:nvPicPr>
          <p:cNvPr id="8" name="图片 7"/>
          <p:cNvPicPr>
            <a:picLocks noChangeAspect="1"/>
          </p:cNvPicPr>
          <p:nvPr/>
        </p:nvPicPr>
        <p:blipFill>
          <a:blip r:embed="rId1"/>
          <a:stretch>
            <a:fillRect/>
          </a:stretch>
        </p:blipFill>
        <p:spPr>
          <a:xfrm>
            <a:off x="1206500" y="1202690"/>
            <a:ext cx="4759960" cy="45777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98978978978978"/>
          <p:cNvPicPr>
            <a:picLocks noChangeAspect="1"/>
          </p:cNvPicPr>
          <p:nvPr/>
        </p:nvPicPr>
        <p:blipFill>
          <a:blip r:embed="rId1" cstate="print"/>
          <a:stretch>
            <a:fillRect/>
          </a:stretch>
        </p:blipFill>
        <p:spPr>
          <a:xfrm>
            <a:off x="0" y="0"/>
            <a:ext cx="12192000" cy="6856730"/>
          </a:xfrm>
          <a:prstGeom prst="rect">
            <a:avLst/>
          </a:prstGeom>
        </p:spPr>
      </p:pic>
      <p:sp>
        <p:nvSpPr>
          <p:cNvPr id="57" name="矩形 56"/>
          <p:cNvSpPr/>
          <p:nvPr/>
        </p:nvSpPr>
        <p:spPr>
          <a:xfrm>
            <a:off x="2643505" y="2766060"/>
            <a:ext cx="7515225" cy="830580"/>
          </a:xfrm>
          <a:prstGeom prst="rect">
            <a:avLst/>
          </a:prstGeom>
        </p:spPr>
        <p:txBody>
          <a:bodyPr wrap="square" lIns="0" tIns="0" rIns="0" bIns="0">
            <a:spAutoFit/>
          </a:bodyPr>
          <a:lstStyle/>
          <a:p>
            <a:pPr algn="ctr" fontAlgn="base">
              <a:spcBef>
                <a:spcPct val="0"/>
              </a:spcBef>
              <a:spcAft>
                <a:spcPct val="0"/>
              </a:spcAft>
              <a:buFont typeface="汉仪君黑-45简" panose="020B0604020202020204" charset="-122"/>
              <a:buNone/>
            </a:pPr>
            <a:r>
              <a:rPr kumimoji="1" lang="zh-CN" altLang="en-US" sz="5400" dirty="0">
                <a:solidFill>
                  <a:srgbClr val="C00000"/>
                </a:solidFill>
                <a:effectLst/>
                <a:latin typeface="汉仪君黑-45简" panose="020B0604020202020204" charset="-122"/>
                <a:ea typeface="汉仪君黑-45简" panose="020B0604020202020204" charset="-122"/>
                <a:cs typeface="+mn-ea"/>
                <a:sym typeface="+mn-lt"/>
              </a:rPr>
              <a:t>兵役登记</a:t>
            </a:r>
            <a:endParaRPr kumimoji="1" lang="zh-CN" altLang="en-US" sz="5400" dirty="0">
              <a:solidFill>
                <a:srgbClr val="C00000"/>
              </a:solidFill>
              <a:effectLst/>
              <a:latin typeface="汉仪君黑-45简" panose="020B0604020202020204" charset="-122"/>
              <a:ea typeface="汉仪君黑-45简" panose="020B0604020202020204" charset="-122"/>
              <a:cs typeface="+mn-ea"/>
              <a:sym typeface="+mn-lt"/>
            </a:endParaRPr>
          </a:p>
        </p:txBody>
      </p:sp>
      <p:sp>
        <p:nvSpPr>
          <p:cNvPr id="10" name="圆角矩形 7"/>
          <p:cNvSpPr/>
          <p:nvPr/>
        </p:nvSpPr>
        <p:spPr>
          <a:xfrm>
            <a:off x="5376758" y="1219498"/>
            <a:ext cx="2048719" cy="717630"/>
          </a:xfrm>
          <a:prstGeom prst="roundRect">
            <a:avLst/>
          </a:prstGeom>
          <a:solidFill>
            <a:srgbClr val="C0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rPr>
              <a:t>第一章</a:t>
            </a:r>
            <a:endPar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endParaRPr>
          </a:p>
        </p:txBody>
      </p:sp>
      <p:pic>
        <p:nvPicPr>
          <p:cNvPr id="11" name="图片"/>
          <p:cNvPicPr>
            <a:picLocks noChangeAspect="1"/>
          </p:cNvPicPr>
          <p:nvPr>
            <p:custDataLst>
              <p:tags r:id="rId2"/>
            </p:custDataLst>
          </p:nvPr>
        </p:nvPicPr>
        <p:blipFill>
          <a:blip r:embed="rId3" cstate="print"/>
          <a:stretch>
            <a:fillRect/>
          </a:stretch>
        </p:blipFill>
        <p:spPr>
          <a:xfrm>
            <a:off x="2984500" y="2081530"/>
            <a:ext cx="6833235" cy="5422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退役保障</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7" name="文本框 6"/>
          <p:cNvSpPr txBox="1"/>
          <p:nvPr/>
        </p:nvSpPr>
        <p:spPr>
          <a:xfrm>
            <a:off x="6380480" y="1639570"/>
            <a:ext cx="5261610" cy="2550795"/>
          </a:xfrm>
          <a:prstGeom prst="rect">
            <a:avLst/>
          </a:prstGeom>
          <a:noFill/>
        </p:spPr>
        <p:txBody>
          <a:bodyPr wrap="square" rtlCol="0">
            <a:noAutofit/>
          </a:bodyPr>
          <a:p>
            <a:r>
              <a:rPr lang="zh-CN" altLang="en-US"/>
              <a:t>符合政府安排工作条件并具备全日制专科及以上学历的退役军士，根据需要可按国家有关规定安排到基层管理岗位或专业技术岗位。鼓励引导退役大学生士兵到党的基层组织、城乡社区担任专职工作人员，参与社会治理、环境保护等重点工作。注重从退役大学生士兵中培育村级后备力量，将表现优秀的选拔进村（社区）</a:t>
            </a:r>
            <a:r>
              <a:rPr lang="en-US" altLang="zh-CN"/>
              <a:t>“</a:t>
            </a:r>
            <a:r>
              <a:rPr lang="zh-CN" altLang="en-US"/>
              <a:t>两委</a:t>
            </a:r>
            <a:r>
              <a:rPr lang="en-US" altLang="zh-CN"/>
              <a:t>”</a:t>
            </a:r>
            <a:r>
              <a:rPr lang="zh-CN" altLang="en-US"/>
              <a:t>班子。</a:t>
            </a:r>
            <a:endParaRPr lang="zh-CN" altLang="en-US"/>
          </a:p>
        </p:txBody>
      </p:sp>
      <p:pic>
        <p:nvPicPr>
          <p:cNvPr id="8" name="图片 7"/>
          <p:cNvPicPr>
            <a:picLocks noChangeAspect="1"/>
          </p:cNvPicPr>
          <p:nvPr/>
        </p:nvPicPr>
        <p:blipFill>
          <a:blip r:embed="rId1"/>
          <a:stretch>
            <a:fillRect/>
          </a:stretch>
        </p:blipFill>
        <p:spPr>
          <a:xfrm>
            <a:off x="1013460" y="1285240"/>
            <a:ext cx="4846955" cy="42379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lang="zh-CN" altLang="en-US" sz="2800">
                <a:solidFill>
                  <a:srgbClr val="FF0000"/>
                </a:solidFill>
                <a:sym typeface="+mn-ea"/>
              </a:rPr>
              <a:t>退役保障</a:t>
            </a:r>
            <a:endParaRPr lang="zh-CN" altLang="en-US" sz="2800">
              <a:solidFill>
                <a:srgbClr val="FF0000"/>
              </a:solidFill>
              <a:sym typeface="+mn-ea"/>
            </a:endParaRPr>
          </a:p>
        </p:txBody>
      </p:sp>
      <p:grpSp>
        <p:nvGrpSpPr>
          <p:cNvPr id="3" name="组合 2"/>
          <p:cNvGrpSpPr/>
          <p:nvPr/>
        </p:nvGrpSpPr>
        <p:grpSpPr>
          <a:xfrm>
            <a:off x="321310" y="268605"/>
            <a:ext cx="11435715" cy="695960"/>
            <a:chOff x="750" y="523"/>
            <a:chExt cx="18009" cy="1096"/>
          </a:xfrm>
        </p:grpSpPr>
        <p:sp>
          <p:nvSpPr>
            <p:cNvPr id="4"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pic>
        <p:nvPicPr>
          <p:cNvPr id="8" name="图片 7"/>
          <p:cNvPicPr>
            <a:picLocks noChangeAspect="1"/>
          </p:cNvPicPr>
          <p:nvPr/>
        </p:nvPicPr>
        <p:blipFill>
          <a:blip r:embed="rId1"/>
          <a:stretch>
            <a:fillRect/>
          </a:stretch>
        </p:blipFill>
        <p:spPr>
          <a:xfrm>
            <a:off x="429895" y="1168400"/>
            <a:ext cx="6064250" cy="4462780"/>
          </a:xfrm>
          <a:prstGeom prst="rect">
            <a:avLst/>
          </a:prstGeom>
        </p:spPr>
      </p:pic>
      <p:pic>
        <p:nvPicPr>
          <p:cNvPr id="9" name="图片 8"/>
          <p:cNvPicPr>
            <a:picLocks noChangeAspect="1"/>
          </p:cNvPicPr>
          <p:nvPr/>
        </p:nvPicPr>
        <p:blipFill>
          <a:blip r:embed="rId2"/>
          <a:stretch>
            <a:fillRect/>
          </a:stretch>
        </p:blipFill>
        <p:spPr>
          <a:xfrm>
            <a:off x="6689090" y="1168400"/>
            <a:ext cx="5156835" cy="27844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46685" y="179070"/>
            <a:ext cx="11936095" cy="64833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98978978978978"/>
          <p:cNvPicPr>
            <a:picLocks noChangeAspect="1"/>
          </p:cNvPicPr>
          <p:nvPr/>
        </p:nvPicPr>
        <p:blipFill>
          <a:blip r:embed="rId1" cstate="print"/>
          <a:stretch>
            <a:fillRect/>
          </a:stretch>
        </p:blipFill>
        <p:spPr>
          <a:xfrm>
            <a:off x="0" y="0"/>
            <a:ext cx="12192000" cy="6856730"/>
          </a:xfrm>
          <a:prstGeom prst="rect">
            <a:avLst/>
          </a:prstGeom>
        </p:spPr>
      </p:pic>
      <p:sp>
        <p:nvSpPr>
          <p:cNvPr id="57" name="矩形 56"/>
          <p:cNvSpPr/>
          <p:nvPr/>
        </p:nvSpPr>
        <p:spPr>
          <a:xfrm>
            <a:off x="2643505" y="2766060"/>
            <a:ext cx="7515225" cy="830580"/>
          </a:xfrm>
          <a:prstGeom prst="rect">
            <a:avLst/>
          </a:prstGeom>
        </p:spPr>
        <p:txBody>
          <a:bodyPr wrap="square" lIns="0" tIns="0" rIns="0" bIns="0">
            <a:spAutoFit/>
          </a:bodyPr>
          <a:lstStyle/>
          <a:p>
            <a:pPr algn="ctr" fontAlgn="base">
              <a:spcBef>
                <a:spcPct val="0"/>
              </a:spcBef>
              <a:spcAft>
                <a:spcPct val="0"/>
              </a:spcAft>
              <a:buFont typeface="汉仪君黑-45简" panose="020B0604020202020204" charset="-122"/>
              <a:buNone/>
            </a:pPr>
            <a:r>
              <a:rPr lang="zh-CN" altLang="en-US" sz="5400" dirty="0">
                <a:solidFill>
                  <a:srgbClr val="C00000"/>
                </a:solidFill>
                <a:latin typeface="汉仪君黑-45简" panose="020B0604020202020204" charset="-122"/>
                <a:ea typeface="汉仪君黑-45简" panose="020B0604020202020204" charset="-122"/>
                <a:cs typeface="+mn-ea"/>
                <a:sym typeface="+mn-lt"/>
              </a:rPr>
              <a:t>身体</a:t>
            </a:r>
            <a:r>
              <a:rPr lang="zh-CN" altLang="en-US" sz="5400" dirty="0">
                <a:solidFill>
                  <a:srgbClr val="C00000"/>
                </a:solidFill>
                <a:latin typeface="汉仪君黑-45简" panose="020B0604020202020204" charset="-122"/>
                <a:ea typeface="汉仪君黑-45简" panose="020B0604020202020204" charset="-122"/>
                <a:cs typeface="+mn-ea"/>
                <a:sym typeface="+mn-lt"/>
              </a:rPr>
              <a:t>状态</a:t>
            </a:r>
            <a:endParaRPr lang="zh-CN" altLang="en-US" sz="5400" dirty="0">
              <a:solidFill>
                <a:srgbClr val="C00000"/>
              </a:solidFill>
              <a:latin typeface="汉仪君黑-45简" panose="020B0604020202020204" charset="-122"/>
              <a:ea typeface="汉仪君黑-45简" panose="020B0604020202020204" charset="-122"/>
              <a:cs typeface="+mn-ea"/>
              <a:sym typeface="+mn-lt"/>
            </a:endParaRPr>
          </a:p>
        </p:txBody>
      </p:sp>
      <p:sp>
        <p:nvSpPr>
          <p:cNvPr id="10" name="圆角矩形 7"/>
          <p:cNvSpPr/>
          <p:nvPr/>
        </p:nvSpPr>
        <p:spPr>
          <a:xfrm>
            <a:off x="5376758" y="1219498"/>
            <a:ext cx="2048719" cy="717630"/>
          </a:xfrm>
          <a:prstGeom prst="roundRect">
            <a:avLst/>
          </a:prstGeom>
          <a:solidFill>
            <a:srgbClr val="C0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rPr>
              <a:t>第</a:t>
            </a:r>
            <a:r>
              <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rPr>
              <a:t>五章</a:t>
            </a:r>
            <a:endPar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endParaRPr>
          </a:p>
        </p:txBody>
      </p:sp>
      <p:pic>
        <p:nvPicPr>
          <p:cNvPr id="11" name="图片"/>
          <p:cNvPicPr>
            <a:picLocks noChangeAspect="1"/>
          </p:cNvPicPr>
          <p:nvPr>
            <p:custDataLst>
              <p:tags r:id="rId2"/>
            </p:custDataLst>
          </p:nvPr>
        </p:nvPicPr>
        <p:blipFill>
          <a:blip r:embed="rId3" cstate="print"/>
          <a:stretch>
            <a:fillRect/>
          </a:stretch>
        </p:blipFill>
        <p:spPr>
          <a:xfrm>
            <a:off x="2984500" y="2081530"/>
            <a:ext cx="6833235" cy="5422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custDataLst>
              <p:tags r:id="rId1"/>
            </p:custDataLst>
          </p:nvPr>
        </p:nvGrpSpPr>
        <p:grpSpPr>
          <a:xfrm>
            <a:off x="1437182" y="1566727"/>
            <a:ext cx="1924458" cy="619838"/>
            <a:chOff x="2184400" y="2263403"/>
            <a:chExt cx="1778000" cy="572666"/>
          </a:xfrm>
          <a:solidFill>
            <a:srgbClr val="C00000"/>
          </a:solidFill>
        </p:grpSpPr>
        <p:sp>
          <p:nvSpPr>
            <p:cNvPr id="13" name="矩形: 圆角 12"/>
            <p:cNvSpPr/>
            <p:nvPr>
              <p:custDataLst>
                <p:tags r:id="rId2"/>
              </p:custDataLst>
            </p:nvPr>
          </p:nvSpPr>
          <p:spPr>
            <a:xfrm>
              <a:off x="2184400" y="2263403"/>
              <a:ext cx="1778000" cy="57266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汉仪君黑-45简" panose="020B0604020202020204" charset="-122"/>
                <a:ea typeface="汉仪君黑-45简" panose="020B0604020202020204" charset="-122"/>
                <a:cs typeface="汉仪君黑-45简" panose="020B0604020202020204" charset="-122"/>
              </a:endParaRPr>
            </a:p>
          </p:txBody>
        </p:sp>
        <p:sp>
          <p:nvSpPr>
            <p:cNvPr id="21" name="文本框"/>
            <p:cNvSpPr>
              <a:spLocks noChangeArrowheads="1"/>
            </p:cNvSpPr>
            <p:nvPr>
              <p:custDataLst>
                <p:tags r:id="rId3"/>
              </p:custDataLst>
            </p:nvPr>
          </p:nvSpPr>
          <p:spPr bwMode="auto">
            <a:xfrm>
              <a:off x="2487393" y="2380945"/>
              <a:ext cx="1287682" cy="34085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400" dirty="0">
                  <a:solidFill>
                    <a:schemeClr val="bg1"/>
                  </a:solidFill>
                  <a:latin typeface="汉仪君黑-45简" panose="020B0604020202020204" charset="-122"/>
                  <a:ea typeface="汉仪君黑-45简" panose="020B0604020202020204" charset="-122"/>
                  <a:cs typeface="汉仪君黑-45简" panose="020B0604020202020204" charset="-122"/>
                  <a:sym typeface="+mn-lt"/>
                </a:rPr>
                <a:t>视力</a:t>
              </a:r>
              <a:endParaRPr lang="zh-CN" altLang="en-US" sz="2400" dirty="0">
                <a:solidFill>
                  <a:schemeClr val="bg1"/>
                </a:solidFill>
                <a:latin typeface="汉仪君黑-45简" panose="020B0604020202020204" charset="-122"/>
                <a:ea typeface="汉仪君黑-45简" panose="020B0604020202020204" charset="-122"/>
                <a:cs typeface="汉仪君黑-45简" panose="020B0604020202020204" charset="-122"/>
                <a:sym typeface="+mn-lt"/>
              </a:endParaRPr>
            </a:p>
          </p:txBody>
        </p:sp>
      </p:grpSp>
      <p:grpSp>
        <p:nvGrpSpPr>
          <p:cNvPr id="23" name="组合 22"/>
          <p:cNvGrpSpPr/>
          <p:nvPr>
            <p:custDataLst>
              <p:tags r:id="rId4"/>
            </p:custDataLst>
          </p:nvPr>
        </p:nvGrpSpPr>
        <p:grpSpPr>
          <a:xfrm>
            <a:off x="1437182" y="2661243"/>
            <a:ext cx="1924458" cy="619838"/>
            <a:chOff x="2184400" y="2263403"/>
            <a:chExt cx="1778000" cy="572666"/>
          </a:xfrm>
          <a:solidFill>
            <a:srgbClr val="C00000"/>
          </a:solidFill>
        </p:grpSpPr>
        <p:sp>
          <p:nvSpPr>
            <p:cNvPr id="27" name="矩形: 圆角 26"/>
            <p:cNvSpPr/>
            <p:nvPr>
              <p:custDataLst>
                <p:tags r:id="rId5"/>
              </p:custDataLst>
            </p:nvPr>
          </p:nvSpPr>
          <p:spPr>
            <a:xfrm>
              <a:off x="2184400" y="2263403"/>
              <a:ext cx="1778000" cy="57266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汉仪君黑-45简" panose="020B0604020202020204" charset="-122"/>
                <a:ea typeface="汉仪君黑-45简" panose="020B0604020202020204" charset="-122"/>
                <a:cs typeface="汉仪君黑-45简" panose="020B0604020202020204" charset="-122"/>
              </a:endParaRPr>
            </a:p>
          </p:txBody>
        </p:sp>
        <p:sp>
          <p:nvSpPr>
            <p:cNvPr id="25" name="文本框"/>
            <p:cNvSpPr>
              <a:spLocks noChangeArrowheads="1"/>
            </p:cNvSpPr>
            <p:nvPr>
              <p:custDataLst>
                <p:tags r:id="rId6"/>
              </p:custDataLst>
            </p:nvPr>
          </p:nvSpPr>
          <p:spPr bwMode="auto">
            <a:xfrm>
              <a:off x="2487393" y="2380945"/>
              <a:ext cx="1287682" cy="34085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400" dirty="0">
                  <a:solidFill>
                    <a:schemeClr val="bg1"/>
                  </a:solidFill>
                  <a:latin typeface="汉仪君黑-45简" panose="020B0604020202020204" charset="-122"/>
                  <a:ea typeface="汉仪君黑-45简" panose="020B0604020202020204" charset="-122"/>
                  <a:cs typeface="汉仪君黑-45简" panose="020B0604020202020204" charset="-122"/>
                  <a:sym typeface="+mn-lt"/>
                </a:rPr>
                <a:t>体重</a:t>
              </a:r>
              <a:endParaRPr lang="zh-CN" altLang="en-US" sz="2400" dirty="0">
                <a:solidFill>
                  <a:schemeClr val="bg1"/>
                </a:solidFill>
                <a:latin typeface="汉仪君黑-45简" panose="020B0604020202020204" charset="-122"/>
                <a:ea typeface="汉仪君黑-45简" panose="020B0604020202020204" charset="-122"/>
                <a:cs typeface="汉仪君黑-45简" panose="020B0604020202020204" charset="-122"/>
                <a:sym typeface="+mn-lt"/>
              </a:endParaRPr>
            </a:p>
          </p:txBody>
        </p:sp>
      </p:grpSp>
      <p:grpSp>
        <p:nvGrpSpPr>
          <p:cNvPr id="28" name="组合 27"/>
          <p:cNvGrpSpPr/>
          <p:nvPr>
            <p:custDataLst>
              <p:tags r:id="rId7"/>
            </p:custDataLst>
          </p:nvPr>
        </p:nvGrpSpPr>
        <p:grpSpPr>
          <a:xfrm>
            <a:off x="1437182" y="3755758"/>
            <a:ext cx="1924458" cy="619838"/>
            <a:chOff x="2184400" y="2263403"/>
            <a:chExt cx="1778000" cy="572666"/>
          </a:xfrm>
          <a:solidFill>
            <a:srgbClr val="C00000"/>
          </a:solidFill>
        </p:grpSpPr>
        <p:sp>
          <p:nvSpPr>
            <p:cNvPr id="32" name="矩形: 圆角 31"/>
            <p:cNvSpPr/>
            <p:nvPr>
              <p:custDataLst>
                <p:tags r:id="rId8"/>
              </p:custDataLst>
            </p:nvPr>
          </p:nvSpPr>
          <p:spPr>
            <a:xfrm>
              <a:off x="2184400" y="2263403"/>
              <a:ext cx="1778000" cy="57266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汉仪君黑-45简" panose="020B0604020202020204" charset="-122"/>
                <a:ea typeface="汉仪君黑-45简" panose="020B0604020202020204" charset="-122"/>
                <a:cs typeface="汉仪君黑-45简" panose="020B0604020202020204" charset="-122"/>
              </a:endParaRPr>
            </a:p>
          </p:txBody>
        </p:sp>
        <p:sp>
          <p:nvSpPr>
            <p:cNvPr id="30" name="文本框"/>
            <p:cNvSpPr>
              <a:spLocks noChangeArrowheads="1"/>
            </p:cNvSpPr>
            <p:nvPr>
              <p:custDataLst>
                <p:tags r:id="rId9"/>
              </p:custDataLst>
            </p:nvPr>
          </p:nvSpPr>
          <p:spPr bwMode="auto">
            <a:xfrm>
              <a:off x="2487393" y="2380945"/>
              <a:ext cx="1287682" cy="34085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400" dirty="0">
                  <a:solidFill>
                    <a:schemeClr val="bg1"/>
                  </a:solidFill>
                  <a:latin typeface="汉仪君黑-45简" panose="020B0604020202020204" charset="-122"/>
                  <a:ea typeface="汉仪君黑-45简" panose="020B0604020202020204" charset="-122"/>
                  <a:cs typeface="汉仪君黑-45简" panose="020B0604020202020204" charset="-122"/>
                  <a:sym typeface="+mn-lt"/>
                </a:rPr>
                <a:t>饮食</a:t>
              </a:r>
              <a:endParaRPr lang="zh-CN" altLang="en-US" sz="2400" dirty="0">
                <a:solidFill>
                  <a:schemeClr val="bg1"/>
                </a:solidFill>
                <a:latin typeface="汉仪君黑-45简" panose="020B0604020202020204" charset="-122"/>
                <a:ea typeface="汉仪君黑-45简" panose="020B0604020202020204" charset="-122"/>
                <a:cs typeface="汉仪君黑-45简" panose="020B0604020202020204" charset="-122"/>
                <a:sym typeface="+mn-lt"/>
              </a:endParaRPr>
            </a:p>
          </p:txBody>
        </p:sp>
      </p:grpSp>
      <p:grpSp>
        <p:nvGrpSpPr>
          <p:cNvPr id="33" name="组合 32"/>
          <p:cNvGrpSpPr/>
          <p:nvPr>
            <p:custDataLst>
              <p:tags r:id="rId10"/>
            </p:custDataLst>
          </p:nvPr>
        </p:nvGrpSpPr>
        <p:grpSpPr>
          <a:xfrm>
            <a:off x="1437182" y="4850273"/>
            <a:ext cx="1924458" cy="619838"/>
            <a:chOff x="2184400" y="2263403"/>
            <a:chExt cx="1778000" cy="572666"/>
          </a:xfrm>
          <a:solidFill>
            <a:srgbClr val="C00000"/>
          </a:solidFill>
        </p:grpSpPr>
        <p:sp>
          <p:nvSpPr>
            <p:cNvPr id="38" name="矩形: 圆角 37"/>
            <p:cNvSpPr/>
            <p:nvPr>
              <p:custDataLst>
                <p:tags r:id="rId11"/>
              </p:custDataLst>
            </p:nvPr>
          </p:nvSpPr>
          <p:spPr>
            <a:xfrm>
              <a:off x="2184400" y="2263403"/>
              <a:ext cx="1778000" cy="57266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latin typeface="汉仪君黑-45简" panose="020B0604020202020204" charset="-122"/>
                <a:ea typeface="汉仪君黑-45简" panose="020B0604020202020204" charset="-122"/>
                <a:cs typeface="汉仪君黑-45简" panose="020B0604020202020204" charset="-122"/>
              </a:endParaRPr>
            </a:p>
          </p:txBody>
        </p:sp>
        <p:sp>
          <p:nvSpPr>
            <p:cNvPr id="36" name="文本框"/>
            <p:cNvSpPr>
              <a:spLocks noChangeArrowheads="1"/>
            </p:cNvSpPr>
            <p:nvPr>
              <p:custDataLst>
                <p:tags r:id="rId12"/>
              </p:custDataLst>
            </p:nvPr>
          </p:nvSpPr>
          <p:spPr bwMode="auto">
            <a:xfrm>
              <a:off x="2487393" y="2380945"/>
              <a:ext cx="1287682" cy="34085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r>
                <a:rPr lang="zh-CN" altLang="en-US" sz="2400" dirty="0">
                  <a:solidFill>
                    <a:schemeClr val="bg1"/>
                  </a:solidFill>
                  <a:latin typeface="汉仪君黑-45简" panose="020B0604020202020204" charset="-122"/>
                  <a:ea typeface="汉仪君黑-45简" panose="020B0604020202020204" charset="-122"/>
                  <a:cs typeface="汉仪君黑-45简" panose="020B0604020202020204" charset="-122"/>
                  <a:sym typeface="+mn-lt"/>
                </a:rPr>
                <a:t>运动</a:t>
              </a:r>
              <a:endParaRPr lang="zh-CN" altLang="en-US" sz="2400" dirty="0">
                <a:solidFill>
                  <a:schemeClr val="bg1"/>
                </a:solidFill>
                <a:latin typeface="汉仪君黑-45简" panose="020B0604020202020204" charset="-122"/>
                <a:ea typeface="汉仪君黑-45简" panose="020B0604020202020204" charset="-122"/>
                <a:cs typeface="汉仪君黑-45简" panose="020B0604020202020204" charset="-122"/>
                <a:sym typeface="+mn-lt"/>
              </a:endParaRPr>
            </a:p>
          </p:txBody>
        </p:sp>
      </p:grpSp>
      <p:sp>
        <p:nvSpPr>
          <p:cNvPr id="40" name="文本框"/>
          <p:cNvSpPr>
            <a:spLocks noChangeArrowheads="1"/>
          </p:cNvSpPr>
          <p:nvPr>
            <p:custDataLst>
              <p:tags r:id="rId13"/>
            </p:custDataLst>
          </p:nvPr>
        </p:nvSpPr>
        <p:spPr bwMode="auto">
          <a:xfrm>
            <a:off x="3564056" y="1409103"/>
            <a:ext cx="4424879" cy="110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如果任何一眼裸眼视力低于4.5,可根据自身眼部条件采取准分子激光手术治疗，手术时间需在体检前半年。平时多注意保护视力，避免假性近视。</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p:txBody>
      </p:sp>
      <p:sp>
        <p:nvSpPr>
          <p:cNvPr id="42" name="文本框"/>
          <p:cNvSpPr>
            <a:spLocks noChangeArrowheads="1"/>
          </p:cNvSpPr>
          <p:nvPr>
            <p:custDataLst>
              <p:tags r:id="rId14"/>
            </p:custDataLst>
          </p:nvPr>
        </p:nvSpPr>
        <p:spPr bwMode="auto">
          <a:xfrm>
            <a:off x="3507740" y="2635885"/>
            <a:ext cx="4558030" cy="110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pPr>
            <a:r>
              <a:rPr lang="zh-CN" altLang="en-US"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男性:17.5≤BMI&lt;30,BM≥28 时须加查血液糖化血红蛋白检查项目，糖化血红蛋白百分比&lt;6.5%,合格。</a:t>
            </a:r>
            <a:endParaRPr lang="zh-CN" altLang="en-US"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just" eaLnBrk="1" hangingPunct="1">
              <a:lnSpc>
                <a:spcPct val="150000"/>
              </a:lnSpc>
            </a:pPr>
            <a:r>
              <a:rPr lang="zh-CN" altLang="en-US"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女性:17≤BMI24。</a:t>
            </a:r>
            <a:endParaRPr lang="zh-CN" altLang="en-US"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p:txBody>
      </p:sp>
      <p:sp>
        <p:nvSpPr>
          <p:cNvPr id="43" name="文本框"/>
          <p:cNvSpPr>
            <a:spLocks noChangeArrowheads="1"/>
          </p:cNvSpPr>
          <p:nvPr>
            <p:custDataLst>
              <p:tags r:id="rId15"/>
            </p:custDataLst>
          </p:nvPr>
        </p:nvSpPr>
        <p:spPr bwMode="auto">
          <a:xfrm>
            <a:off x="3568501" y="3734005"/>
            <a:ext cx="4228997" cy="110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垃圾食品危害身体健康，要注意饮食哦，油炸类，汽水、可乐类、加工类、方便面等食品都属于垃圾食品，我们平时要尽量少吃</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p:txBody>
      </p:sp>
      <p:sp>
        <p:nvSpPr>
          <p:cNvPr id="44" name="文本框"/>
          <p:cNvSpPr>
            <a:spLocks noChangeArrowheads="1"/>
          </p:cNvSpPr>
          <p:nvPr>
            <p:custDataLst>
              <p:tags r:id="rId16"/>
            </p:custDataLst>
          </p:nvPr>
        </p:nvSpPr>
        <p:spPr bwMode="auto">
          <a:xfrm>
            <a:off x="3568700" y="4832350"/>
            <a:ext cx="4430395" cy="110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可以多做一做跑步、单杠练习，部队里面新兵阶段要求只是引体向上，但是后期还有卷腹上这些训练科目，有机会要多加锻炼。</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p:txBody>
      </p:sp>
      <p:pic>
        <p:nvPicPr>
          <p:cNvPr id="46" name="图片 45"/>
          <p:cNvPicPr>
            <a:picLocks noChangeAspect="1"/>
          </p:cNvPicPr>
          <p:nvPr>
            <p:custDataLst>
              <p:tags r:id="rId17"/>
            </p:custDataLst>
          </p:nvPr>
        </p:nvPicPr>
        <p:blipFill>
          <a:blip r:embed="rId18" cstate="print">
            <a:extLst>
              <a:ext uri="{BEBA8EAE-BF5A-486C-A8C5-ECC9F3942E4B}">
                <a14:imgProps xmlns:a14="http://schemas.microsoft.com/office/drawing/2010/main">
                  <a14:imgLayer r:embed="rId19">
                    <a14:imgEffect>
                      <a14:brightnessContrast bright="-20000" contrast="20000"/>
                    </a14:imgEffect>
                  </a14:imgLayer>
                </a14:imgProps>
              </a:ext>
            </a:extLst>
          </a:blip>
          <a:srcRect/>
          <a:stretch>
            <a:fillRect/>
          </a:stretch>
        </p:blipFill>
        <p:spPr>
          <a:xfrm>
            <a:off x="340223" y="1408847"/>
            <a:ext cx="993845" cy="830954"/>
          </a:xfrm>
          <a:prstGeom prst="rect">
            <a:avLst/>
          </a:prstGeom>
        </p:spPr>
      </p:pic>
      <p:pic>
        <p:nvPicPr>
          <p:cNvPr id="2" name="图片 1"/>
          <p:cNvPicPr>
            <a:picLocks noChangeAspect="1"/>
          </p:cNvPicPr>
          <p:nvPr>
            <p:custDataLst>
              <p:tags r:id="rId20"/>
            </p:custDataLst>
          </p:nvPr>
        </p:nvPicPr>
        <p:blipFill>
          <a:blip r:embed="rId18" cstate="print">
            <a:extLst>
              <a:ext uri="{BEBA8EAE-BF5A-486C-A8C5-ECC9F3942E4B}">
                <a14:imgProps xmlns:a14="http://schemas.microsoft.com/office/drawing/2010/main">
                  <a14:imgLayer r:embed="rId19">
                    <a14:imgEffect>
                      <a14:brightnessContrast bright="-20000" contrast="20000"/>
                    </a14:imgEffect>
                  </a14:imgLayer>
                </a14:imgProps>
              </a:ext>
            </a:extLst>
          </a:blip>
          <a:srcRect/>
          <a:stretch>
            <a:fillRect/>
          </a:stretch>
        </p:blipFill>
        <p:spPr>
          <a:xfrm>
            <a:off x="340223" y="2402692"/>
            <a:ext cx="993845" cy="830954"/>
          </a:xfrm>
          <a:prstGeom prst="rect">
            <a:avLst/>
          </a:prstGeom>
        </p:spPr>
      </p:pic>
      <p:pic>
        <p:nvPicPr>
          <p:cNvPr id="3" name="图片 2"/>
          <p:cNvPicPr>
            <a:picLocks noChangeAspect="1"/>
          </p:cNvPicPr>
          <p:nvPr>
            <p:custDataLst>
              <p:tags r:id="rId21"/>
            </p:custDataLst>
          </p:nvPr>
        </p:nvPicPr>
        <p:blipFill>
          <a:blip r:embed="rId18" cstate="print">
            <a:extLst>
              <a:ext uri="{BEBA8EAE-BF5A-486C-A8C5-ECC9F3942E4B}">
                <a14:imgProps xmlns:a14="http://schemas.microsoft.com/office/drawing/2010/main">
                  <a14:imgLayer r:embed="rId19">
                    <a14:imgEffect>
                      <a14:brightnessContrast bright="-20000" contrast="20000"/>
                    </a14:imgEffect>
                  </a14:imgLayer>
                </a14:imgProps>
              </a:ext>
            </a:extLst>
          </a:blip>
          <a:srcRect/>
          <a:stretch>
            <a:fillRect/>
          </a:stretch>
        </p:blipFill>
        <p:spPr>
          <a:xfrm>
            <a:off x="340223" y="3602729"/>
            <a:ext cx="993845" cy="830954"/>
          </a:xfrm>
          <a:prstGeom prst="rect">
            <a:avLst/>
          </a:prstGeom>
        </p:spPr>
      </p:pic>
      <p:pic>
        <p:nvPicPr>
          <p:cNvPr id="4" name="图片 3"/>
          <p:cNvPicPr>
            <a:picLocks noChangeAspect="1"/>
          </p:cNvPicPr>
          <p:nvPr>
            <p:custDataLst>
              <p:tags r:id="rId22"/>
            </p:custDataLst>
          </p:nvPr>
        </p:nvPicPr>
        <p:blipFill>
          <a:blip r:embed="rId18" cstate="print">
            <a:extLst>
              <a:ext uri="{BEBA8EAE-BF5A-486C-A8C5-ECC9F3942E4B}">
                <a14:imgProps xmlns:a14="http://schemas.microsoft.com/office/drawing/2010/main">
                  <a14:imgLayer r:embed="rId19">
                    <a14:imgEffect>
                      <a14:brightnessContrast bright="-20000" contrast="20000"/>
                    </a14:imgEffect>
                  </a14:imgLayer>
                </a14:imgProps>
              </a:ext>
            </a:extLst>
          </a:blip>
          <a:srcRect/>
          <a:stretch>
            <a:fillRect/>
          </a:stretch>
        </p:blipFill>
        <p:spPr>
          <a:xfrm>
            <a:off x="340223" y="4802766"/>
            <a:ext cx="993845" cy="830954"/>
          </a:xfrm>
          <a:prstGeom prst="rect">
            <a:avLst/>
          </a:prstGeom>
        </p:spPr>
      </p:pic>
      <p:pic>
        <p:nvPicPr>
          <p:cNvPr id="15" name="图片 14" descr="china-pekin-forbidden-city-beijing-beijing-preview"/>
          <p:cNvPicPr>
            <a:picLocks noChangeAspect="1"/>
          </p:cNvPicPr>
          <p:nvPr/>
        </p:nvPicPr>
        <p:blipFill>
          <a:blip r:embed="rId23"/>
          <a:stretch>
            <a:fillRect/>
          </a:stretch>
        </p:blipFill>
        <p:spPr>
          <a:xfrm>
            <a:off x="8190865" y="1773555"/>
            <a:ext cx="3181985" cy="1788160"/>
          </a:xfrm>
          <a:prstGeom prst="rect">
            <a:avLst/>
          </a:prstGeom>
        </p:spPr>
      </p:pic>
      <p:pic>
        <p:nvPicPr>
          <p:cNvPr id="5" name="图片 4" descr="the-great-wall-mutianyu-beijing-great-wall-preview (1)"/>
          <p:cNvPicPr>
            <a:picLocks noChangeAspect="1"/>
          </p:cNvPicPr>
          <p:nvPr/>
        </p:nvPicPr>
        <p:blipFill>
          <a:blip r:embed="rId24" cstate="print"/>
          <a:srcRect/>
          <a:stretch>
            <a:fillRect/>
          </a:stretch>
        </p:blipFill>
        <p:spPr>
          <a:xfrm>
            <a:off x="8190865" y="3667125"/>
            <a:ext cx="3221355" cy="1858645"/>
          </a:xfrm>
          <a:prstGeom prst="rect">
            <a:avLst/>
          </a:prstGeom>
        </p:spPr>
      </p:pic>
      <p:sp>
        <p:nvSpPr>
          <p:cNvPr id="18" name="文本框 17"/>
          <p:cNvSpPr txBox="1"/>
          <p:nvPr/>
        </p:nvSpPr>
        <p:spPr>
          <a:xfrm>
            <a:off x="922655" y="381000"/>
            <a:ext cx="3783330" cy="583565"/>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kumimoji="1" lang="zh-CN" altLang="en-US" sz="3200" dirty="0">
                <a:solidFill>
                  <a:srgbClr val="BD0102"/>
                </a:solidFill>
                <a:latin typeface="汉仪君黑-45简" panose="020B0604020202020204" charset="-122"/>
                <a:ea typeface="汉仪君黑-45简" panose="020B0604020202020204" charset="-122"/>
                <a:cs typeface="汉仪君黑-45简" panose="020B0604020202020204" charset="-122"/>
                <a:sym typeface="+mn-ea"/>
              </a:rPr>
              <a:t>身体状态</a:t>
            </a:r>
            <a:endParaRPr kumimoji="1" lang="zh-CN" altLang="en-US" sz="32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19" name="组合 18"/>
          <p:cNvGrpSpPr/>
          <p:nvPr/>
        </p:nvGrpSpPr>
        <p:grpSpPr>
          <a:xfrm>
            <a:off x="321310" y="268605"/>
            <a:ext cx="11435715" cy="695960"/>
            <a:chOff x="750" y="523"/>
            <a:chExt cx="18009" cy="1096"/>
          </a:xfrm>
        </p:grpSpPr>
        <p:sp>
          <p:nvSpPr>
            <p:cNvPr id="20"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6" name="直接连接符 5"/>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500"/>
                                        <p:tgtEl>
                                          <p:spTgt spid="33"/>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500"/>
                                        <p:tgtEl>
                                          <p:spTgt spid="40"/>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500"/>
                                        <p:tgtEl>
                                          <p:spTgt spid="42"/>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left)">
                                      <p:cBhvr>
                                        <p:cTn id="27" dur="500"/>
                                        <p:tgtEl>
                                          <p:spTgt spid="43"/>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left)">
                                      <p:cBhvr>
                                        <p:cTn id="3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2" grpId="0"/>
      <p:bldP spid="43" grpId="0"/>
      <p:bldP spid="4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3719503" y="1376574"/>
            <a:ext cx="4754880" cy="1014730"/>
          </a:xfrm>
          <a:prstGeom prst="rect">
            <a:avLst/>
          </a:prstGeom>
          <a:noFill/>
        </p:spPr>
        <p:txBody>
          <a:bodyPr wrap="none" rtlCol="0">
            <a:spAutoFit/>
          </a:bodyPr>
          <a:lstStyle/>
          <a:p>
            <a:r>
              <a:rPr lang="zh-CN" altLang="en-US" sz="6000" dirty="0">
                <a:solidFill>
                  <a:srgbClr val="C00000"/>
                </a:solidFill>
                <a:effectLst/>
                <a:latin typeface="汉仪君黑-45简" panose="020B0604020202020204" charset="-122"/>
                <a:ea typeface="汉仪君黑-45简" panose="020B0604020202020204" charset="-122"/>
                <a:cs typeface="汉仪君黑-45简" panose="020B0604020202020204" charset="-122"/>
              </a:rPr>
              <a:t>感谢你的观看</a:t>
            </a:r>
            <a:endParaRPr lang="zh-CN" altLang="en-US" sz="6000" dirty="0">
              <a:solidFill>
                <a:srgbClr val="C00000"/>
              </a:solidFill>
              <a:effectLst/>
              <a:latin typeface="汉仪君黑-45简" panose="020B0604020202020204" charset="-122"/>
              <a:ea typeface="汉仪君黑-45简" panose="020B0604020202020204" charset="-122"/>
              <a:cs typeface="汉仪君黑-45简" panose="020B0604020202020204" charset="-122"/>
            </a:endParaRPr>
          </a:p>
        </p:txBody>
      </p:sp>
      <p:pic>
        <p:nvPicPr>
          <p:cNvPr id="11" name="图片 10"/>
          <p:cNvPicPr>
            <a:picLocks noChangeAspect="1"/>
          </p:cNvPicPr>
          <p:nvPr>
            <p:custDataLst>
              <p:tags r:id="rId1"/>
            </p:custDataLst>
          </p:nvPr>
        </p:nvPicPr>
        <p:blipFill>
          <a:blip r:embed="rId2" cstate="screen"/>
          <a:stretch>
            <a:fillRect/>
          </a:stretch>
        </p:blipFill>
        <p:spPr>
          <a:xfrm>
            <a:off x="4188460" y="2661920"/>
            <a:ext cx="3251835" cy="3104515"/>
          </a:xfrm>
          <a:prstGeom prst="rect">
            <a:avLst/>
          </a:prstGeom>
        </p:spPr>
      </p:pic>
      <p:pic>
        <p:nvPicPr>
          <p:cNvPr id="2" name="图片"/>
          <p:cNvPicPr>
            <a:picLocks noChangeAspect="1"/>
          </p:cNvPicPr>
          <p:nvPr>
            <p:custDataLst>
              <p:tags r:id="rId3"/>
            </p:custDataLst>
          </p:nvPr>
        </p:nvPicPr>
        <p:blipFill>
          <a:blip r:embed="rId4" cstate="print"/>
          <a:stretch>
            <a:fillRect/>
          </a:stretch>
        </p:blipFill>
        <p:spPr>
          <a:xfrm>
            <a:off x="2679700" y="379095"/>
            <a:ext cx="6833235" cy="542290"/>
          </a:xfrm>
          <a:prstGeom prst="rect">
            <a:avLst/>
          </a:prstGeom>
        </p:spPr>
      </p:pic>
      <p:pic>
        <p:nvPicPr>
          <p:cNvPr id="3" name="图片"/>
          <p:cNvPicPr>
            <a:picLocks noChangeAspect="1"/>
          </p:cNvPicPr>
          <p:nvPr>
            <p:custDataLst>
              <p:tags r:id="rId5"/>
            </p:custDataLst>
          </p:nvPr>
        </p:nvPicPr>
        <p:blipFill>
          <a:blip r:embed="rId4" cstate="print"/>
          <a:stretch>
            <a:fillRect/>
          </a:stretch>
        </p:blipFill>
        <p:spPr>
          <a:xfrm>
            <a:off x="2595245" y="5935980"/>
            <a:ext cx="6833235" cy="5422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9789788797989"/>
          <p:cNvPicPr>
            <a:picLocks noChangeAspect="1"/>
          </p:cNvPicPr>
          <p:nvPr/>
        </p:nvPicPr>
        <p:blipFill>
          <a:blip r:embed="rId1" cstate="print"/>
          <a:stretch>
            <a:fillRect/>
          </a:stretch>
        </p:blipFill>
        <p:spPr>
          <a:xfrm>
            <a:off x="0" y="0"/>
            <a:ext cx="12192000" cy="6856730"/>
          </a:xfrm>
          <a:prstGeom prst="rect">
            <a:avLst/>
          </a:prstGeom>
        </p:spPr>
      </p:pic>
      <p:sp>
        <p:nvSpPr>
          <p:cNvPr id="7" name="圆角矩形 6"/>
          <p:cNvSpPr/>
          <p:nvPr/>
        </p:nvSpPr>
        <p:spPr>
          <a:xfrm>
            <a:off x="175260" y="149225"/>
            <a:ext cx="11854815" cy="6529070"/>
          </a:xfrm>
          <a:prstGeom prst="roundRect">
            <a:avLst>
              <a:gd name="adj" fmla="val 5436"/>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君黑-45简" panose="020B0604020202020204" charset="-122"/>
            </a:endParaRPr>
          </a:p>
        </p:txBody>
      </p:sp>
      <p:sp>
        <p:nvSpPr>
          <p:cNvPr id="3" name="圆角矩形 2"/>
          <p:cNvSpPr/>
          <p:nvPr/>
        </p:nvSpPr>
        <p:spPr>
          <a:xfrm>
            <a:off x="2400300" y="1686560"/>
            <a:ext cx="1694180" cy="58229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zh-CN" altLang="en-US" b="1" dirty="0">
                <a:solidFill>
                  <a:srgbClr val="FFFFFF"/>
                </a:solidFill>
                <a:cs typeface="+mn-ea"/>
                <a:sym typeface="+mn-lt"/>
              </a:rPr>
              <a:t>登记时间</a:t>
            </a:r>
            <a:endParaRPr lang="zh-CN" altLang="en-US" b="1" dirty="0">
              <a:solidFill>
                <a:srgbClr val="FFFFFF"/>
              </a:solidFill>
              <a:cs typeface="+mn-ea"/>
              <a:sym typeface="+mn-lt"/>
            </a:endParaRPr>
          </a:p>
        </p:txBody>
      </p:sp>
      <p:sp>
        <p:nvSpPr>
          <p:cNvPr id="8" name="矩形 7"/>
          <p:cNvSpPr/>
          <p:nvPr/>
        </p:nvSpPr>
        <p:spPr>
          <a:xfrm>
            <a:off x="1536700" y="2423160"/>
            <a:ext cx="2836545" cy="1051560"/>
          </a:xfrm>
          <a:prstGeom prst="rect">
            <a:avLst/>
          </a:prstGeom>
        </p:spPr>
        <p:txBody>
          <a:bodyPr wrap="square">
            <a:noAutofit/>
          </a:bodyPr>
          <a:lstStyle/>
          <a:p>
            <a:pPr algn="l">
              <a:lnSpc>
                <a:spcPct val="150000"/>
              </a:lnSpc>
            </a:pPr>
            <a:r>
              <a:rPr lang="en-US" altLang="zh-CN"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1</a:t>
            </a:r>
            <a:r>
              <a:rPr lang="zh-CN" altLang="en-US"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月1日至</a:t>
            </a:r>
            <a:r>
              <a:rPr lang="en-US" altLang="zh-CN"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9</a:t>
            </a:r>
            <a:r>
              <a:rPr lang="zh-CN" altLang="en-US"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月</a:t>
            </a:r>
            <a:r>
              <a:rPr lang="en-US" altLang="zh-CN"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30</a:t>
            </a:r>
            <a:r>
              <a:rPr lang="zh-CN" altLang="en-US"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日</a:t>
            </a:r>
            <a:endParaRPr lang="zh-CN" altLang="en-US"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endParaRPr>
          </a:p>
        </p:txBody>
      </p:sp>
      <p:sp>
        <p:nvSpPr>
          <p:cNvPr id="32" name="任意多边形"/>
          <p:cNvSpPr>
            <a:spLocks noEditPoints="1" noChangeArrowheads="1"/>
          </p:cNvSpPr>
          <p:nvPr/>
        </p:nvSpPr>
        <p:spPr bwMode="auto">
          <a:xfrm>
            <a:off x="1628775" y="1635125"/>
            <a:ext cx="688975" cy="715645"/>
          </a:xfrm>
          <a:custGeom>
            <a:avLst/>
            <a:gdLst>
              <a:gd name="T0" fmla="*/ 2147483647 w 99"/>
              <a:gd name="T1" fmla="*/ 2147483647 h 99"/>
              <a:gd name="T2" fmla="*/ 2147483647 w 99"/>
              <a:gd name="T3" fmla="*/ 2147483647 h 99"/>
              <a:gd name="T4" fmla="*/ 2147483647 w 99"/>
              <a:gd name="T5" fmla="*/ 2147483647 h 99"/>
              <a:gd name="T6" fmla="*/ 2147483647 w 99"/>
              <a:gd name="T7" fmla="*/ 2147483647 h 99"/>
              <a:gd name="T8" fmla="*/ 2147483647 w 99"/>
              <a:gd name="T9" fmla="*/ 2147483647 h 99"/>
              <a:gd name="T10" fmla="*/ 2147483647 w 99"/>
              <a:gd name="T11" fmla="*/ 2147483647 h 99"/>
              <a:gd name="T12" fmla="*/ 2147483647 w 99"/>
              <a:gd name="T13" fmla="*/ 2147483647 h 99"/>
              <a:gd name="T14" fmla="*/ 2147483647 w 99"/>
              <a:gd name="T15" fmla="*/ 2147483647 h 99"/>
              <a:gd name="T16" fmla="*/ 2147483647 w 99"/>
              <a:gd name="T17" fmla="*/ 2147483647 h 99"/>
              <a:gd name="T18" fmla="*/ 2147483647 w 99"/>
              <a:gd name="T19" fmla="*/ 2147483647 h 99"/>
              <a:gd name="T20" fmla="*/ 2147483647 w 99"/>
              <a:gd name="T21" fmla="*/ 2147483647 h 99"/>
              <a:gd name="T22" fmla="*/ 2147483647 w 99"/>
              <a:gd name="T23" fmla="*/ 2147483647 h 99"/>
              <a:gd name="T24" fmla="*/ 2147483647 w 99"/>
              <a:gd name="T25" fmla="*/ 2147483647 h 99"/>
              <a:gd name="T26" fmla="*/ 2147483647 w 99"/>
              <a:gd name="T27" fmla="*/ 2147483647 h 99"/>
              <a:gd name="T28" fmla="*/ 2147483647 w 99"/>
              <a:gd name="T29" fmla="*/ 2147483647 h 99"/>
              <a:gd name="T30" fmla="*/ 2147483647 w 99"/>
              <a:gd name="T31" fmla="*/ 2147483647 h 99"/>
              <a:gd name="T32" fmla="*/ 2147483647 w 99"/>
              <a:gd name="T33" fmla="*/ 2147483647 h 99"/>
              <a:gd name="T34" fmla="*/ 0 w 99"/>
              <a:gd name="T35" fmla="*/ 2147483647 h 99"/>
              <a:gd name="T36" fmla="*/ 2147483647 w 99"/>
              <a:gd name="T37" fmla="*/ 2147483647 h 99"/>
              <a:gd name="T38" fmla="*/ 2147483647 w 99"/>
              <a:gd name="T39" fmla="*/ 2147483647 h 99"/>
              <a:gd name="T40" fmla="*/ 2147483647 w 99"/>
              <a:gd name="T41" fmla="*/ 2147483647 h 99"/>
              <a:gd name="T42" fmla="*/ 2147483647 w 99"/>
              <a:gd name="T43" fmla="*/ 2147483647 h 99"/>
              <a:gd name="T44" fmla="*/ 2147483647 w 99"/>
              <a:gd name="T45" fmla="*/ 2147483647 h 99"/>
              <a:gd name="T46" fmla="*/ 2147483647 w 99"/>
              <a:gd name="T47" fmla="*/ 0 h 99"/>
              <a:gd name="T48" fmla="*/ 2147483647 w 99"/>
              <a:gd name="T49" fmla="*/ 2147483647 h 99"/>
              <a:gd name="T50" fmla="*/ 2147483647 w 99"/>
              <a:gd name="T51" fmla="*/ 2147483647 h 99"/>
              <a:gd name="T52" fmla="*/ 2147483647 w 99"/>
              <a:gd name="T53" fmla="*/ 2147483647 h 99"/>
              <a:gd name="T54" fmla="*/ 2147483647 w 99"/>
              <a:gd name="T55" fmla="*/ 2147483647 h 99"/>
              <a:gd name="T56" fmla="*/ 2147483647 w 99"/>
              <a:gd name="T57" fmla="*/ 2147483647 h 99"/>
              <a:gd name="T58" fmla="*/ 2147483647 w 99"/>
              <a:gd name="T59" fmla="*/ 2147483647 h 99"/>
              <a:gd name="T60" fmla="*/ 2147483647 w 99"/>
              <a:gd name="T61" fmla="*/ 2147483647 h 99"/>
              <a:gd name="T62" fmla="*/ 2147483647 w 99"/>
              <a:gd name="T63" fmla="*/ 2147483647 h 99"/>
              <a:gd name="T64" fmla="*/ 2147483647 w 99"/>
              <a:gd name="T65" fmla="*/ 2147483647 h 99"/>
              <a:gd name="T66" fmla="*/ 2147483647 w 99"/>
              <a:gd name="T67" fmla="*/ 2147483647 h 99"/>
              <a:gd name="T68" fmla="*/ 2147483647 w 99"/>
              <a:gd name="T69" fmla="*/ 2147483647 h 99"/>
              <a:gd name="T70" fmla="*/ 2147483647 w 99"/>
              <a:gd name="T71" fmla="*/ 2147483647 h 99"/>
              <a:gd name="T72" fmla="*/ 2147483647 w 99"/>
              <a:gd name="T73" fmla="*/ 2147483647 h 99"/>
              <a:gd name="T74" fmla="*/ 2147483647 w 99"/>
              <a:gd name="T75" fmla="*/ 2147483647 h 99"/>
              <a:gd name="T76" fmla="*/ 2147483647 w 99"/>
              <a:gd name="T77" fmla="*/ 2147483647 h 99"/>
              <a:gd name="T78" fmla="*/ 2147483647 w 99"/>
              <a:gd name="T79" fmla="*/ 2147483647 h 99"/>
              <a:gd name="T80" fmla="*/ 2147483647 w 99"/>
              <a:gd name="T81" fmla="*/ 2147483647 h 99"/>
              <a:gd name="T82" fmla="*/ 2147483647 w 99"/>
              <a:gd name="T83" fmla="*/ 2147483647 h 99"/>
              <a:gd name="T84" fmla="*/ 2147483647 w 99"/>
              <a:gd name="T85" fmla="*/ 2147483647 h 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9"/>
              <a:gd name="T130" fmla="*/ 0 h 99"/>
              <a:gd name="T131" fmla="*/ 99 w 99"/>
              <a:gd name="T132" fmla="*/ 99 h 9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9" h="99">
                <a:moveTo>
                  <a:pt x="59" y="8"/>
                </a:moveTo>
                <a:cubicBezTo>
                  <a:pt x="59" y="9"/>
                  <a:pt x="60" y="9"/>
                  <a:pt x="60" y="9"/>
                </a:cubicBezTo>
                <a:cubicBezTo>
                  <a:pt x="66" y="2"/>
                  <a:pt x="66" y="2"/>
                  <a:pt x="66" y="2"/>
                </a:cubicBezTo>
                <a:cubicBezTo>
                  <a:pt x="81" y="10"/>
                  <a:pt x="81" y="10"/>
                  <a:pt x="81" y="10"/>
                </a:cubicBezTo>
                <a:cubicBezTo>
                  <a:pt x="78" y="19"/>
                  <a:pt x="78" y="19"/>
                  <a:pt x="78" y="19"/>
                </a:cubicBezTo>
                <a:cubicBezTo>
                  <a:pt x="78" y="19"/>
                  <a:pt x="79" y="19"/>
                  <a:pt x="79" y="20"/>
                </a:cubicBezTo>
                <a:cubicBezTo>
                  <a:pt x="88" y="17"/>
                  <a:pt x="88" y="17"/>
                  <a:pt x="88" y="17"/>
                </a:cubicBezTo>
                <a:cubicBezTo>
                  <a:pt x="96" y="31"/>
                  <a:pt x="96" y="31"/>
                  <a:pt x="96" y="31"/>
                </a:cubicBezTo>
                <a:cubicBezTo>
                  <a:pt x="90" y="37"/>
                  <a:pt x="90" y="37"/>
                  <a:pt x="90" y="37"/>
                </a:cubicBezTo>
                <a:cubicBezTo>
                  <a:pt x="90" y="38"/>
                  <a:pt x="90" y="38"/>
                  <a:pt x="90" y="38"/>
                </a:cubicBezTo>
                <a:cubicBezTo>
                  <a:pt x="99" y="40"/>
                  <a:pt x="99" y="40"/>
                  <a:pt x="99" y="40"/>
                </a:cubicBezTo>
                <a:cubicBezTo>
                  <a:pt x="99" y="57"/>
                  <a:pt x="99" y="57"/>
                  <a:pt x="99" y="57"/>
                </a:cubicBezTo>
                <a:cubicBezTo>
                  <a:pt x="91" y="59"/>
                  <a:pt x="91" y="59"/>
                  <a:pt x="91" y="59"/>
                </a:cubicBezTo>
                <a:cubicBezTo>
                  <a:pt x="91" y="59"/>
                  <a:pt x="90" y="60"/>
                  <a:pt x="90" y="60"/>
                </a:cubicBezTo>
                <a:cubicBezTo>
                  <a:pt x="97" y="67"/>
                  <a:pt x="97" y="67"/>
                  <a:pt x="97" y="67"/>
                </a:cubicBezTo>
                <a:cubicBezTo>
                  <a:pt x="89" y="81"/>
                  <a:pt x="89" y="81"/>
                  <a:pt x="89" y="81"/>
                </a:cubicBezTo>
                <a:cubicBezTo>
                  <a:pt x="80" y="78"/>
                  <a:pt x="80" y="78"/>
                  <a:pt x="80" y="78"/>
                </a:cubicBezTo>
                <a:cubicBezTo>
                  <a:pt x="80" y="79"/>
                  <a:pt x="80" y="79"/>
                  <a:pt x="80" y="79"/>
                </a:cubicBezTo>
                <a:cubicBezTo>
                  <a:pt x="82" y="88"/>
                  <a:pt x="82" y="88"/>
                  <a:pt x="82" y="88"/>
                </a:cubicBezTo>
                <a:cubicBezTo>
                  <a:pt x="68" y="97"/>
                  <a:pt x="68" y="97"/>
                  <a:pt x="68" y="97"/>
                </a:cubicBezTo>
                <a:cubicBezTo>
                  <a:pt x="62" y="90"/>
                  <a:pt x="62" y="90"/>
                  <a:pt x="62" y="90"/>
                </a:cubicBezTo>
                <a:cubicBezTo>
                  <a:pt x="62" y="90"/>
                  <a:pt x="61" y="90"/>
                  <a:pt x="61" y="90"/>
                </a:cubicBezTo>
                <a:cubicBezTo>
                  <a:pt x="59" y="99"/>
                  <a:pt x="59" y="99"/>
                  <a:pt x="59" y="99"/>
                </a:cubicBezTo>
                <a:cubicBezTo>
                  <a:pt x="42" y="99"/>
                  <a:pt x="42" y="99"/>
                  <a:pt x="42" y="99"/>
                </a:cubicBezTo>
                <a:cubicBezTo>
                  <a:pt x="40" y="91"/>
                  <a:pt x="40" y="91"/>
                  <a:pt x="40" y="91"/>
                </a:cubicBezTo>
                <a:cubicBezTo>
                  <a:pt x="40" y="91"/>
                  <a:pt x="39" y="91"/>
                  <a:pt x="39" y="91"/>
                </a:cubicBezTo>
                <a:cubicBezTo>
                  <a:pt x="33" y="97"/>
                  <a:pt x="33" y="97"/>
                  <a:pt x="33" y="97"/>
                </a:cubicBezTo>
                <a:cubicBezTo>
                  <a:pt x="18" y="89"/>
                  <a:pt x="18" y="89"/>
                  <a:pt x="18" y="89"/>
                </a:cubicBezTo>
                <a:cubicBezTo>
                  <a:pt x="21" y="81"/>
                  <a:pt x="21" y="81"/>
                  <a:pt x="21" y="81"/>
                </a:cubicBezTo>
                <a:cubicBezTo>
                  <a:pt x="20" y="80"/>
                  <a:pt x="20" y="80"/>
                  <a:pt x="20" y="80"/>
                </a:cubicBezTo>
                <a:cubicBezTo>
                  <a:pt x="11" y="83"/>
                  <a:pt x="11" y="83"/>
                  <a:pt x="11" y="83"/>
                </a:cubicBezTo>
                <a:cubicBezTo>
                  <a:pt x="3" y="68"/>
                  <a:pt x="3" y="68"/>
                  <a:pt x="3" y="68"/>
                </a:cubicBezTo>
                <a:cubicBezTo>
                  <a:pt x="9" y="62"/>
                  <a:pt x="9" y="62"/>
                  <a:pt x="9" y="62"/>
                </a:cubicBezTo>
                <a:cubicBezTo>
                  <a:pt x="9" y="62"/>
                  <a:pt x="9" y="61"/>
                  <a:pt x="9" y="61"/>
                </a:cubicBezTo>
                <a:cubicBezTo>
                  <a:pt x="0" y="59"/>
                  <a:pt x="0" y="59"/>
                  <a:pt x="0" y="59"/>
                </a:cubicBezTo>
                <a:cubicBezTo>
                  <a:pt x="0" y="42"/>
                  <a:pt x="0" y="42"/>
                  <a:pt x="0" y="42"/>
                </a:cubicBezTo>
                <a:cubicBezTo>
                  <a:pt x="8" y="40"/>
                  <a:pt x="8" y="40"/>
                  <a:pt x="8" y="40"/>
                </a:cubicBezTo>
                <a:cubicBezTo>
                  <a:pt x="8" y="40"/>
                  <a:pt x="8" y="39"/>
                  <a:pt x="9" y="39"/>
                </a:cubicBezTo>
                <a:cubicBezTo>
                  <a:pt x="2" y="33"/>
                  <a:pt x="2" y="33"/>
                  <a:pt x="2" y="33"/>
                </a:cubicBezTo>
                <a:cubicBezTo>
                  <a:pt x="10" y="18"/>
                  <a:pt x="10" y="18"/>
                  <a:pt x="10" y="18"/>
                </a:cubicBezTo>
                <a:cubicBezTo>
                  <a:pt x="18" y="21"/>
                  <a:pt x="18" y="21"/>
                  <a:pt x="18" y="21"/>
                </a:cubicBezTo>
                <a:cubicBezTo>
                  <a:pt x="19" y="21"/>
                  <a:pt x="19" y="20"/>
                  <a:pt x="19" y="20"/>
                </a:cubicBezTo>
                <a:cubicBezTo>
                  <a:pt x="17" y="11"/>
                  <a:pt x="17" y="11"/>
                  <a:pt x="17" y="11"/>
                </a:cubicBezTo>
                <a:cubicBezTo>
                  <a:pt x="31" y="3"/>
                  <a:pt x="31" y="3"/>
                  <a:pt x="31" y="3"/>
                </a:cubicBezTo>
                <a:cubicBezTo>
                  <a:pt x="37" y="9"/>
                  <a:pt x="37" y="9"/>
                  <a:pt x="37" y="9"/>
                </a:cubicBezTo>
                <a:cubicBezTo>
                  <a:pt x="37" y="9"/>
                  <a:pt x="38" y="9"/>
                  <a:pt x="38" y="9"/>
                </a:cubicBezTo>
                <a:cubicBezTo>
                  <a:pt x="40" y="0"/>
                  <a:pt x="40" y="0"/>
                  <a:pt x="40" y="0"/>
                </a:cubicBezTo>
                <a:cubicBezTo>
                  <a:pt x="57" y="0"/>
                  <a:pt x="57" y="0"/>
                  <a:pt x="57" y="0"/>
                </a:cubicBezTo>
                <a:cubicBezTo>
                  <a:pt x="59" y="8"/>
                  <a:pt x="59" y="8"/>
                  <a:pt x="59" y="8"/>
                </a:cubicBezTo>
                <a:close/>
                <a:moveTo>
                  <a:pt x="36" y="58"/>
                </a:moveTo>
                <a:cubicBezTo>
                  <a:pt x="37" y="52"/>
                  <a:pt x="37" y="52"/>
                  <a:pt x="37" y="52"/>
                </a:cubicBezTo>
                <a:cubicBezTo>
                  <a:pt x="45" y="47"/>
                  <a:pt x="45" y="47"/>
                  <a:pt x="45" y="47"/>
                </a:cubicBezTo>
                <a:cubicBezTo>
                  <a:pt x="56" y="47"/>
                  <a:pt x="56" y="47"/>
                  <a:pt x="56" y="47"/>
                </a:cubicBezTo>
                <a:cubicBezTo>
                  <a:pt x="58" y="55"/>
                  <a:pt x="58" y="55"/>
                  <a:pt x="58" y="55"/>
                </a:cubicBezTo>
                <a:cubicBezTo>
                  <a:pt x="64" y="55"/>
                  <a:pt x="64" y="55"/>
                  <a:pt x="64" y="55"/>
                </a:cubicBezTo>
                <a:cubicBezTo>
                  <a:pt x="64" y="56"/>
                  <a:pt x="64" y="56"/>
                  <a:pt x="64" y="56"/>
                </a:cubicBezTo>
                <a:cubicBezTo>
                  <a:pt x="56" y="58"/>
                  <a:pt x="56" y="58"/>
                  <a:pt x="56" y="58"/>
                </a:cubicBezTo>
                <a:cubicBezTo>
                  <a:pt x="54" y="54"/>
                  <a:pt x="54" y="54"/>
                  <a:pt x="54" y="54"/>
                </a:cubicBezTo>
                <a:cubicBezTo>
                  <a:pt x="52" y="62"/>
                  <a:pt x="52" y="62"/>
                  <a:pt x="52" y="62"/>
                </a:cubicBezTo>
                <a:cubicBezTo>
                  <a:pt x="58" y="69"/>
                  <a:pt x="58" y="69"/>
                  <a:pt x="58" y="69"/>
                </a:cubicBezTo>
                <a:cubicBezTo>
                  <a:pt x="58" y="79"/>
                  <a:pt x="58" y="79"/>
                  <a:pt x="58" y="79"/>
                </a:cubicBezTo>
                <a:cubicBezTo>
                  <a:pt x="63" y="77"/>
                  <a:pt x="67" y="74"/>
                  <a:pt x="71" y="71"/>
                </a:cubicBezTo>
                <a:cubicBezTo>
                  <a:pt x="76" y="66"/>
                  <a:pt x="80" y="58"/>
                  <a:pt x="80" y="50"/>
                </a:cubicBezTo>
                <a:cubicBezTo>
                  <a:pt x="80" y="41"/>
                  <a:pt x="76" y="34"/>
                  <a:pt x="71" y="28"/>
                </a:cubicBezTo>
                <a:cubicBezTo>
                  <a:pt x="65" y="23"/>
                  <a:pt x="58" y="19"/>
                  <a:pt x="49" y="19"/>
                </a:cubicBezTo>
                <a:cubicBezTo>
                  <a:pt x="41" y="19"/>
                  <a:pt x="34" y="23"/>
                  <a:pt x="28" y="28"/>
                </a:cubicBezTo>
                <a:cubicBezTo>
                  <a:pt x="23" y="34"/>
                  <a:pt x="19" y="41"/>
                  <a:pt x="19" y="50"/>
                </a:cubicBezTo>
                <a:cubicBezTo>
                  <a:pt x="19" y="58"/>
                  <a:pt x="23" y="66"/>
                  <a:pt x="28" y="71"/>
                </a:cubicBezTo>
                <a:cubicBezTo>
                  <a:pt x="34" y="76"/>
                  <a:pt x="41" y="80"/>
                  <a:pt x="49" y="80"/>
                </a:cubicBezTo>
                <a:cubicBezTo>
                  <a:pt x="52" y="80"/>
                  <a:pt x="54" y="80"/>
                  <a:pt x="55" y="79"/>
                </a:cubicBezTo>
                <a:cubicBezTo>
                  <a:pt x="53" y="70"/>
                  <a:pt x="53" y="70"/>
                  <a:pt x="53" y="70"/>
                </a:cubicBezTo>
                <a:cubicBezTo>
                  <a:pt x="48" y="66"/>
                  <a:pt x="48" y="66"/>
                  <a:pt x="48" y="66"/>
                </a:cubicBezTo>
                <a:cubicBezTo>
                  <a:pt x="47" y="69"/>
                  <a:pt x="45" y="73"/>
                  <a:pt x="45" y="73"/>
                </a:cubicBezTo>
                <a:cubicBezTo>
                  <a:pt x="35" y="75"/>
                  <a:pt x="35" y="75"/>
                  <a:pt x="35" y="75"/>
                </a:cubicBezTo>
                <a:cubicBezTo>
                  <a:pt x="35" y="73"/>
                  <a:pt x="35" y="73"/>
                  <a:pt x="35" y="73"/>
                </a:cubicBezTo>
                <a:cubicBezTo>
                  <a:pt x="42" y="71"/>
                  <a:pt x="42" y="71"/>
                  <a:pt x="42" y="71"/>
                </a:cubicBezTo>
                <a:cubicBezTo>
                  <a:pt x="44" y="61"/>
                  <a:pt x="44" y="61"/>
                  <a:pt x="44" y="61"/>
                </a:cubicBezTo>
                <a:cubicBezTo>
                  <a:pt x="45" y="52"/>
                  <a:pt x="45" y="52"/>
                  <a:pt x="45" y="52"/>
                </a:cubicBezTo>
                <a:cubicBezTo>
                  <a:pt x="41" y="54"/>
                  <a:pt x="41" y="54"/>
                  <a:pt x="41" y="54"/>
                </a:cubicBezTo>
                <a:cubicBezTo>
                  <a:pt x="38" y="59"/>
                  <a:pt x="38" y="59"/>
                  <a:pt x="38" y="59"/>
                </a:cubicBezTo>
                <a:cubicBezTo>
                  <a:pt x="36" y="58"/>
                  <a:pt x="36" y="58"/>
                  <a:pt x="36" y="58"/>
                </a:cubicBezTo>
                <a:close/>
                <a:moveTo>
                  <a:pt x="51" y="37"/>
                </a:moveTo>
                <a:cubicBezTo>
                  <a:pt x="48" y="37"/>
                  <a:pt x="46" y="39"/>
                  <a:pt x="46" y="41"/>
                </a:cubicBezTo>
                <a:cubicBezTo>
                  <a:pt x="46" y="44"/>
                  <a:pt x="48" y="46"/>
                  <a:pt x="51" y="46"/>
                </a:cubicBezTo>
                <a:cubicBezTo>
                  <a:pt x="53" y="46"/>
                  <a:pt x="55" y="44"/>
                  <a:pt x="55" y="41"/>
                </a:cubicBezTo>
                <a:cubicBezTo>
                  <a:pt x="55" y="39"/>
                  <a:pt x="53" y="37"/>
                  <a:pt x="51" y="37"/>
                </a:cubicBezTo>
                <a:close/>
              </a:path>
            </a:pathLst>
          </a:custGeom>
          <a:solidFill>
            <a:srgbClr val="C00000"/>
          </a:solidFill>
          <a:ln>
            <a:noFill/>
          </a:ln>
        </p:spPr>
        <p:txBody>
          <a:bodyPr lIns="121917" tIns="60958" rIns="121917" bIns="60958"/>
          <a:lstStyle/>
          <a:p>
            <a:endParaRPr lang="zh-CN" altLang="en-US">
              <a:cs typeface="汉仪君黑-45简" panose="020B0604020202020204" charset="-122"/>
            </a:endParaRPr>
          </a:p>
        </p:txBody>
      </p:sp>
      <p:sp>
        <p:nvSpPr>
          <p:cNvPr id="18" name="文本框 17"/>
          <p:cNvSpPr txBox="1"/>
          <p:nvPr/>
        </p:nvSpPr>
        <p:spPr>
          <a:xfrm>
            <a:off x="1013460" y="442595"/>
            <a:ext cx="3783330" cy="521970"/>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kumimoji="1" lang="zh-CN" altLang="en-US" sz="2800" dirty="0">
                <a:solidFill>
                  <a:srgbClr val="BD0102"/>
                </a:solidFill>
                <a:latin typeface="汉仪君黑-45简" panose="020B0604020202020204" charset="-122"/>
                <a:ea typeface="汉仪君黑-45简" panose="020B0604020202020204" charset="-122"/>
                <a:cs typeface="汉仪君黑-45简" panose="020B0604020202020204" charset="-122"/>
                <a:sym typeface="+mn-ea"/>
              </a:rPr>
              <a:t>兵役登记</a:t>
            </a:r>
            <a:endParaRPr kumimoji="1" lang="zh-CN" altLang="en-US" sz="28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19" name="组合 18"/>
          <p:cNvGrpSpPr/>
          <p:nvPr/>
        </p:nvGrpSpPr>
        <p:grpSpPr>
          <a:xfrm>
            <a:off x="321310" y="268605"/>
            <a:ext cx="11435715" cy="695960"/>
            <a:chOff x="750" y="523"/>
            <a:chExt cx="18009" cy="1096"/>
          </a:xfrm>
        </p:grpSpPr>
        <p:sp>
          <p:nvSpPr>
            <p:cNvPr id="20"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
        <p:nvSpPr>
          <p:cNvPr id="10" name="圆角矩形 9"/>
          <p:cNvSpPr/>
          <p:nvPr/>
        </p:nvSpPr>
        <p:spPr>
          <a:xfrm>
            <a:off x="2400300" y="4013835"/>
            <a:ext cx="1694180" cy="58229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zh-CN" altLang="en-US" b="1" dirty="0">
                <a:solidFill>
                  <a:srgbClr val="FFFFFF"/>
                </a:solidFill>
                <a:cs typeface="+mn-ea"/>
                <a:sym typeface="+mn-lt"/>
              </a:rPr>
              <a:t>登记</a:t>
            </a:r>
            <a:r>
              <a:rPr lang="zh-CN" altLang="en-US" b="1" dirty="0">
                <a:solidFill>
                  <a:srgbClr val="FFFFFF"/>
                </a:solidFill>
                <a:cs typeface="+mn-ea"/>
                <a:sym typeface="+mn-lt"/>
              </a:rPr>
              <a:t>对象</a:t>
            </a:r>
            <a:endParaRPr lang="zh-CN" altLang="en-US" b="1" dirty="0">
              <a:solidFill>
                <a:srgbClr val="FFFFFF"/>
              </a:solidFill>
              <a:cs typeface="+mn-ea"/>
              <a:sym typeface="+mn-lt"/>
            </a:endParaRPr>
          </a:p>
        </p:txBody>
      </p:sp>
      <p:sp>
        <p:nvSpPr>
          <p:cNvPr id="13" name="矩形 12"/>
          <p:cNvSpPr/>
          <p:nvPr/>
        </p:nvSpPr>
        <p:spPr>
          <a:xfrm>
            <a:off x="723265" y="4678680"/>
            <a:ext cx="3649980" cy="1132205"/>
          </a:xfrm>
          <a:prstGeom prst="rect">
            <a:avLst/>
          </a:prstGeom>
        </p:spPr>
        <p:txBody>
          <a:bodyPr wrap="square">
            <a:noAutofit/>
          </a:bodyPr>
          <a:lstStyle/>
          <a:p>
            <a:pPr algn="l">
              <a:lnSpc>
                <a:spcPct val="150000"/>
              </a:lnSpc>
            </a:pPr>
            <a:r>
              <a:rPr lang="zh-CN" altLang="en-US"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每年12月31日以前年满十</a:t>
            </a:r>
            <a:r>
              <a:rPr lang="zh-CN" altLang="en-US"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八周岁的男性公民，都应当按照兵役机关的安排在当年进行初次兵役登记。</a:t>
            </a:r>
            <a:endParaRPr lang="zh-CN" altLang="en-US"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endParaRPr>
          </a:p>
        </p:txBody>
      </p:sp>
      <p:sp>
        <p:nvSpPr>
          <p:cNvPr id="14" name="任意多边形"/>
          <p:cNvSpPr>
            <a:spLocks noEditPoints="1" noChangeArrowheads="1"/>
          </p:cNvSpPr>
          <p:nvPr/>
        </p:nvSpPr>
        <p:spPr bwMode="auto">
          <a:xfrm>
            <a:off x="1628775" y="3962400"/>
            <a:ext cx="688975" cy="715645"/>
          </a:xfrm>
          <a:custGeom>
            <a:avLst/>
            <a:gdLst>
              <a:gd name="T0" fmla="*/ 2147483647 w 99"/>
              <a:gd name="T1" fmla="*/ 2147483647 h 99"/>
              <a:gd name="T2" fmla="*/ 2147483647 w 99"/>
              <a:gd name="T3" fmla="*/ 2147483647 h 99"/>
              <a:gd name="T4" fmla="*/ 2147483647 w 99"/>
              <a:gd name="T5" fmla="*/ 2147483647 h 99"/>
              <a:gd name="T6" fmla="*/ 2147483647 w 99"/>
              <a:gd name="T7" fmla="*/ 2147483647 h 99"/>
              <a:gd name="T8" fmla="*/ 2147483647 w 99"/>
              <a:gd name="T9" fmla="*/ 2147483647 h 99"/>
              <a:gd name="T10" fmla="*/ 2147483647 w 99"/>
              <a:gd name="T11" fmla="*/ 2147483647 h 99"/>
              <a:gd name="T12" fmla="*/ 2147483647 w 99"/>
              <a:gd name="T13" fmla="*/ 2147483647 h 99"/>
              <a:gd name="T14" fmla="*/ 2147483647 w 99"/>
              <a:gd name="T15" fmla="*/ 2147483647 h 99"/>
              <a:gd name="T16" fmla="*/ 2147483647 w 99"/>
              <a:gd name="T17" fmla="*/ 2147483647 h 99"/>
              <a:gd name="T18" fmla="*/ 2147483647 w 99"/>
              <a:gd name="T19" fmla="*/ 2147483647 h 99"/>
              <a:gd name="T20" fmla="*/ 2147483647 w 99"/>
              <a:gd name="T21" fmla="*/ 2147483647 h 99"/>
              <a:gd name="T22" fmla="*/ 2147483647 w 99"/>
              <a:gd name="T23" fmla="*/ 2147483647 h 99"/>
              <a:gd name="T24" fmla="*/ 2147483647 w 99"/>
              <a:gd name="T25" fmla="*/ 2147483647 h 99"/>
              <a:gd name="T26" fmla="*/ 2147483647 w 99"/>
              <a:gd name="T27" fmla="*/ 2147483647 h 99"/>
              <a:gd name="T28" fmla="*/ 2147483647 w 99"/>
              <a:gd name="T29" fmla="*/ 2147483647 h 99"/>
              <a:gd name="T30" fmla="*/ 2147483647 w 99"/>
              <a:gd name="T31" fmla="*/ 2147483647 h 99"/>
              <a:gd name="T32" fmla="*/ 2147483647 w 99"/>
              <a:gd name="T33" fmla="*/ 2147483647 h 99"/>
              <a:gd name="T34" fmla="*/ 0 w 99"/>
              <a:gd name="T35" fmla="*/ 2147483647 h 99"/>
              <a:gd name="T36" fmla="*/ 2147483647 w 99"/>
              <a:gd name="T37" fmla="*/ 2147483647 h 99"/>
              <a:gd name="T38" fmla="*/ 2147483647 w 99"/>
              <a:gd name="T39" fmla="*/ 2147483647 h 99"/>
              <a:gd name="T40" fmla="*/ 2147483647 w 99"/>
              <a:gd name="T41" fmla="*/ 2147483647 h 99"/>
              <a:gd name="T42" fmla="*/ 2147483647 w 99"/>
              <a:gd name="T43" fmla="*/ 2147483647 h 99"/>
              <a:gd name="T44" fmla="*/ 2147483647 w 99"/>
              <a:gd name="T45" fmla="*/ 2147483647 h 99"/>
              <a:gd name="T46" fmla="*/ 2147483647 w 99"/>
              <a:gd name="T47" fmla="*/ 0 h 99"/>
              <a:gd name="T48" fmla="*/ 2147483647 w 99"/>
              <a:gd name="T49" fmla="*/ 2147483647 h 99"/>
              <a:gd name="T50" fmla="*/ 2147483647 w 99"/>
              <a:gd name="T51" fmla="*/ 2147483647 h 99"/>
              <a:gd name="T52" fmla="*/ 2147483647 w 99"/>
              <a:gd name="T53" fmla="*/ 2147483647 h 99"/>
              <a:gd name="T54" fmla="*/ 2147483647 w 99"/>
              <a:gd name="T55" fmla="*/ 2147483647 h 99"/>
              <a:gd name="T56" fmla="*/ 2147483647 w 99"/>
              <a:gd name="T57" fmla="*/ 2147483647 h 99"/>
              <a:gd name="T58" fmla="*/ 2147483647 w 99"/>
              <a:gd name="T59" fmla="*/ 2147483647 h 99"/>
              <a:gd name="T60" fmla="*/ 2147483647 w 99"/>
              <a:gd name="T61" fmla="*/ 2147483647 h 99"/>
              <a:gd name="T62" fmla="*/ 2147483647 w 99"/>
              <a:gd name="T63" fmla="*/ 2147483647 h 99"/>
              <a:gd name="T64" fmla="*/ 2147483647 w 99"/>
              <a:gd name="T65" fmla="*/ 2147483647 h 99"/>
              <a:gd name="T66" fmla="*/ 2147483647 w 99"/>
              <a:gd name="T67" fmla="*/ 2147483647 h 99"/>
              <a:gd name="T68" fmla="*/ 2147483647 w 99"/>
              <a:gd name="T69" fmla="*/ 2147483647 h 99"/>
              <a:gd name="T70" fmla="*/ 2147483647 w 99"/>
              <a:gd name="T71" fmla="*/ 2147483647 h 99"/>
              <a:gd name="T72" fmla="*/ 2147483647 w 99"/>
              <a:gd name="T73" fmla="*/ 2147483647 h 99"/>
              <a:gd name="T74" fmla="*/ 2147483647 w 99"/>
              <a:gd name="T75" fmla="*/ 2147483647 h 99"/>
              <a:gd name="T76" fmla="*/ 2147483647 w 99"/>
              <a:gd name="T77" fmla="*/ 2147483647 h 99"/>
              <a:gd name="T78" fmla="*/ 2147483647 w 99"/>
              <a:gd name="T79" fmla="*/ 2147483647 h 99"/>
              <a:gd name="T80" fmla="*/ 2147483647 w 99"/>
              <a:gd name="T81" fmla="*/ 2147483647 h 99"/>
              <a:gd name="T82" fmla="*/ 2147483647 w 99"/>
              <a:gd name="T83" fmla="*/ 2147483647 h 99"/>
              <a:gd name="T84" fmla="*/ 2147483647 w 99"/>
              <a:gd name="T85" fmla="*/ 2147483647 h 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9"/>
              <a:gd name="T130" fmla="*/ 0 h 99"/>
              <a:gd name="T131" fmla="*/ 99 w 99"/>
              <a:gd name="T132" fmla="*/ 99 h 9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9" h="99">
                <a:moveTo>
                  <a:pt x="59" y="8"/>
                </a:moveTo>
                <a:cubicBezTo>
                  <a:pt x="59" y="9"/>
                  <a:pt x="60" y="9"/>
                  <a:pt x="60" y="9"/>
                </a:cubicBezTo>
                <a:cubicBezTo>
                  <a:pt x="66" y="2"/>
                  <a:pt x="66" y="2"/>
                  <a:pt x="66" y="2"/>
                </a:cubicBezTo>
                <a:cubicBezTo>
                  <a:pt x="81" y="10"/>
                  <a:pt x="81" y="10"/>
                  <a:pt x="81" y="10"/>
                </a:cubicBezTo>
                <a:cubicBezTo>
                  <a:pt x="78" y="19"/>
                  <a:pt x="78" y="19"/>
                  <a:pt x="78" y="19"/>
                </a:cubicBezTo>
                <a:cubicBezTo>
                  <a:pt x="78" y="19"/>
                  <a:pt x="79" y="19"/>
                  <a:pt x="79" y="20"/>
                </a:cubicBezTo>
                <a:cubicBezTo>
                  <a:pt x="88" y="17"/>
                  <a:pt x="88" y="17"/>
                  <a:pt x="88" y="17"/>
                </a:cubicBezTo>
                <a:cubicBezTo>
                  <a:pt x="96" y="31"/>
                  <a:pt x="96" y="31"/>
                  <a:pt x="96" y="31"/>
                </a:cubicBezTo>
                <a:cubicBezTo>
                  <a:pt x="90" y="37"/>
                  <a:pt x="90" y="37"/>
                  <a:pt x="90" y="37"/>
                </a:cubicBezTo>
                <a:cubicBezTo>
                  <a:pt x="90" y="38"/>
                  <a:pt x="90" y="38"/>
                  <a:pt x="90" y="38"/>
                </a:cubicBezTo>
                <a:cubicBezTo>
                  <a:pt x="99" y="40"/>
                  <a:pt x="99" y="40"/>
                  <a:pt x="99" y="40"/>
                </a:cubicBezTo>
                <a:cubicBezTo>
                  <a:pt x="99" y="57"/>
                  <a:pt x="99" y="57"/>
                  <a:pt x="99" y="57"/>
                </a:cubicBezTo>
                <a:cubicBezTo>
                  <a:pt x="91" y="59"/>
                  <a:pt x="91" y="59"/>
                  <a:pt x="91" y="59"/>
                </a:cubicBezTo>
                <a:cubicBezTo>
                  <a:pt x="91" y="59"/>
                  <a:pt x="90" y="60"/>
                  <a:pt x="90" y="60"/>
                </a:cubicBezTo>
                <a:cubicBezTo>
                  <a:pt x="97" y="67"/>
                  <a:pt x="97" y="67"/>
                  <a:pt x="97" y="67"/>
                </a:cubicBezTo>
                <a:cubicBezTo>
                  <a:pt x="89" y="81"/>
                  <a:pt x="89" y="81"/>
                  <a:pt x="89" y="81"/>
                </a:cubicBezTo>
                <a:cubicBezTo>
                  <a:pt x="80" y="78"/>
                  <a:pt x="80" y="78"/>
                  <a:pt x="80" y="78"/>
                </a:cubicBezTo>
                <a:cubicBezTo>
                  <a:pt x="80" y="79"/>
                  <a:pt x="80" y="79"/>
                  <a:pt x="80" y="79"/>
                </a:cubicBezTo>
                <a:cubicBezTo>
                  <a:pt x="82" y="88"/>
                  <a:pt x="82" y="88"/>
                  <a:pt x="82" y="88"/>
                </a:cubicBezTo>
                <a:cubicBezTo>
                  <a:pt x="68" y="97"/>
                  <a:pt x="68" y="97"/>
                  <a:pt x="68" y="97"/>
                </a:cubicBezTo>
                <a:cubicBezTo>
                  <a:pt x="62" y="90"/>
                  <a:pt x="62" y="90"/>
                  <a:pt x="62" y="90"/>
                </a:cubicBezTo>
                <a:cubicBezTo>
                  <a:pt x="62" y="90"/>
                  <a:pt x="61" y="90"/>
                  <a:pt x="61" y="90"/>
                </a:cubicBezTo>
                <a:cubicBezTo>
                  <a:pt x="59" y="99"/>
                  <a:pt x="59" y="99"/>
                  <a:pt x="59" y="99"/>
                </a:cubicBezTo>
                <a:cubicBezTo>
                  <a:pt x="42" y="99"/>
                  <a:pt x="42" y="99"/>
                  <a:pt x="42" y="99"/>
                </a:cubicBezTo>
                <a:cubicBezTo>
                  <a:pt x="40" y="91"/>
                  <a:pt x="40" y="91"/>
                  <a:pt x="40" y="91"/>
                </a:cubicBezTo>
                <a:cubicBezTo>
                  <a:pt x="40" y="91"/>
                  <a:pt x="39" y="91"/>
                  <a:pt x="39" y="91"/>
                </a:cubicBezTo>
                <a:cubicBezTo>
                  <a:pt x="33" y="97"/>
                  <a:pt x="33" y="97"/>
                  <a:pt x="33" y="97"/>
                </a:cubicBezTo>
                <a:cubicBezTo>
                  <a:pt x="18" y="89"/>
                  <a:pt x="18" y="89"/>
                  <a:pt x="18" y="89"/>
                </a:cubicBezTo>
                <a:cubicBezTo>
                  <a:pt x="21" y="81"/>
                  <a:pt x="21" y="81"/>
                  <a:pt x="21" y="81"/>
                </a:cubicBezTo>
                <a:cubicBezTo>
                  <a:pt x="20" y="80"/>
                  <a:pt x="20" y="80"/>
                  <a:pt x="20" y="80"/>
                </a:cubicBezTo>
                <a:cubicBezTo>
                  <a:pt x="11" y="83"/>
                  <a:pt x="11" y="83"/>
                  <a:pt x="11" y="83"/>
                </a:cubicBezTo>
                <a:cubicBezTo>
                  <a:pt x="3" y="68"/>
                  <a:pt x="3" y="68"/>
                  <a:pt x="3" y="68"/>
                </a:cubicBezTo>
                <a:cubicBezTo>
                  <a:pt x="9" y="62"/>
                  <a:pt x="9" y="62"/>
                  <a:pt x="9" y="62"/>
                </a:cubicBezTo>
                <a:cubicBezTo>
                  <a:pt x="9" y="62"/>
                  <a:pt x="9" y="61"/>
                  <a:pt x="9" y="61"/>
                </a:cubicBezTo>
                <a:cubicBezTo>
                  <a:pt x="0" y="59"/>
                  <a:pt x="0" y="59"/>
                  <a:pt x="0" y="59"/>
                </a:cubicBezTo>
                <a:cubicBezTo>
                  <a:pt x="0" y="42"/>
                  <a:pt x="0" y="42"/>
                  <a:pt x="0" y="42"/>
                </a:cubicBezTo>
                <a:cubicBezTo>
                  <a:pt x="8" y="40"/>
                  <a:pt x="8" y="40"/>
                  <a:pt x="8" y="40"/>
                </a:cubicBezTo>
                <a:cubicBezTo>
                  <a:pt x="8" y="40"/>
                  <a:pt x="8" y="39"/>
                  <a:pt x="9" y="39"/>
                </a:cubicBezTo>
                <a:cubicBezTo>
                  <a:pt x="2" y="33"/>
                  <a:pt x="2" y="33"/>
                  <a:pt x="2" y="33"/>
                </a:cubicBezTo>
                <a:cubicBezTo>
                  <a:pt x="10" y="18"/>
                  <a:pt x="10" y="18"/>
                  <a:pt x="10" y="18"/>
                </a:cubicBezTo>
                <a:cubicBezTo>
                  <a:pt x="18" y="21"/>
                  <a:pt x="18" y="21"/>
                  <a:pt x="18" y="21"/>
                </a:cubicBezTo>
                <a:cubicBezTo>
                  <a:pt x="19" y="21"/>
                  <a:pt x="19" y="20"/>
                  <a:pt x="19" y="20"/>
                </a:cubicBezTo>
                <a:cubicBezTo>
                  <a:pt x="17" y="11"/>
                  <a:pt x="17" y="11"/>
                  <a:pt x="17" y="11"/>
                </a:cubicBezTo>
                <a:cubicBezTo>
                  <a:pt x="31" y="3"/>
                  <a:pt x="31" y="3"/>
                  <a:pt x="31" y="3"/>
                </a:cubicBezTo>
                <a:cubicBezTo>
                  <a:pt x="37" y="9"/>
                  <a:pt x="37" y="9"/>
                  <a:pt x="37" y="9"/>
                </a:cubicBezTo>
                <a:cubicBezTo>
                  <a:pt x="37" y="9"/>
                  <a:pt x="38" y="9"/>
                  <a:pt x="38" y="9"/>
                </a:cubicBezTo>
                <a:cubicBezTo>
                  <a:pt x="40" y="0"/>
                  <a:pt x="40" y="0"/>
                  <a:pt x="40" y="0"/>
                </a:cubicBezTo>
                <a:cubicBezTo>
                  <a:pt x="57" y="0"/>
                  <a:pt x="57" y="0"/>
                  <a:pt x="57" y="0"/>
                </a:cubicBezTo>
                <a:cubicBezTo>
                  <a:pt x="59" y="8"/>
                  <a:pt x="59" y="8"/>
                  <a:pt x="59" y="8"/>
                </a:cubicBezTo>
                <a:close/>
                <a:moveTo>
                  <a:pt x="36" y="58"/>
                </a:moveTo>
                <a:cubicBezTo>
                  <a:pt x="37" y="52"/>
                  <a:pt x="37" y="52"/>
                  <a:pt x="37" y="52"/>
                </a:cubicBezTo>
                <a:cubicBezTo>
                  <a:pt x="45" y="47"/>
                  <a:pt x="45" y="47"/>
                  <a:pt x="45" y="47"/>
                </a:cubicBezTo>
                <a:cubicBezTo>
                  <a:pt x="56" y="47"/>
                  <a:pt x="56" y="47"/>
                  <a:pt x="56" y="47"/>
                </a:cubicBezTo>
                <a:cubicBezTo>
                  <a:pt x="58" y="55"/>
                  <a:pt x="58" y="55"/>
                  <a:pt x="58" y="55"/>
                </a:cubicBezTo>
                <a:cubicBezTo>
                  <a:pt x="64" y="55"/>
                  <a:pt x="64" y="55"/>
                  <a:pt x="64" y="55"/>
                </a:cubicBezTo>
                <a:cubicBezTo>
                  <a:pt x="64" y="56"/>
                  <a:pt x="64" y="56"/>
                  <a:pt x="64" y="56"/>
                </a:cubicBezTo>
                <a:cubicBezTo>
                  <a:pt x="56" y="58"/>
                  <a:pt x="56" y="58"/>
                  <a:pt x="56" y="58"/>
                </a:cubicBezTo>
                <a:cubicBezTo>
                  <a:pt x="54" y="54"/>
                  <a:pt x="54" y="54"/>
                  <a:pt x="54" y="54"/>
                </a:cubicBezTo>
                <a:cubicBezTo>
                  <a:pt x="52" y="62"/>
                  <a:pt x="52" y="62"/>
                  <a:pt x="52" y="62"/>
                </a:cubicBezTo>
                <a:cubicBezTo>
                  <a:pt x="58" y="69"/>
                  <a:pt x="58" y="69"/>
                  <a:pt x="58" y="69"/>
                </a:cubicBezTo>
                <a:cubicBezTo>
                  <a:pt x="58" y="79"/>
                  <a:pt x="58" y="79"/>
                  <a:pt x="58" y="79"/>
                </a:cubicBezTo>
                <a:cubicBezTo>
                  <a:pt x="63" y="77"/>
                  <a:pt x="67" y="74"/>
                  <a:pt x="71" y="71"/>
                </a:cubicBezTo>
                <a:cubicBezTo>
                  <a:pt x="76" y="66"/>
                  <a:pt x="80" y="58"/>
                  <a:pt x="80" y="50"/>
                </a:cubicBezTo>
                <a:cubicBezTo>
                  <a:pt x="80" y="41"/>
                  <a:pt x="76" y="34"/>
                  <a:pt x="71" y="28"/>
                </a:cubicBezTo>
                <a:cubicBezTo>
                  <a:pt x="65" y="23"/>
                  <a:pt x="58" y="19"/>
                  <a:pt x="49" y="19"/>
                </a:cubicBezTo>
                <a:cubicBezTo>
                  <a:pt x="41" y="19"/>
                  <a:pt x="34" y="23"/>
                  <a:pt x="28" y="28"/>
                </a:cubicBezTo>
                <a:cubicBezTo>
                  <a:pt x="23" y="34"/>
                  <a:pt x="19" y="41"/>
                  <a:pt x="19" y="50"/>
                </a:cubicBezTo>
                <a:cubicBezTo>
                  <a:pt x="19" y="58"/>
                  <a:pt x="23" y="66"/>
                  <a:pt x="28" y="71"/>
                </a:cubicBezTo>
                <a:cubicBezTo>
                  <a:pt x="34" y="76"/>
                  <a:pt x="41" y="80"/>
                  <a:pt x="49" y="80"/>
                </a:cubicBezTo>
                <a:cubicBezTo>
                  <a:pt x="52" y="80"/>
                  <a:pt x="54" y="80"/>
                  <a:pt x="55" y="79"/>
                </a:cubicBezTo>
                <a:cubicBezTo>
                  <a:pt x="53" y="70"/>
                  <a:pt x="53" y="70"/>
                  <a:pt x="53" y="70"/>
                </a:cubicBezTo>
                <a:cubicBezTo>
                  <a:pt x="48" y="66"/>
                  <a:pt x="48" y="66"/>
                  <a:pt x="48" y="66"/>
                </a:cubicBezTo>
                <a:cubicBezTo>
                  <a:pt x="47" y="69"/>
                  <a:pt x="45" y="73"/>
                  <a:pt x="45" y="73"/>
                </a:cubicBezTo>
                <a:cubicBezTo>
                  <a:pt x="35" y="75"/>
                  <a:pt x="35" y="75"/>
                  <a:pt x="35" y="75"/>
                </a:cubicBezTo>
                <a:cubicBezTo>
                  <a:pt x="35" y="73"/>
                  <a:pt x="35" y="73"/>
                  <a:pt x="35" y="73"/>
                </a:cubicBezTo>
                <a:cubicBezTo>
                  <a:pt x="42" y="71"/>
                  <a:pt x="42" y="71"/>
                  <a:pt x="42" y="71"/>
                </a:cubicBezTo>
                <a:cubicBezTo>
                  <a:pt x="44" y="61"/>
                  <a:pt x="44" y="61"/>
                  <a:pt x="44" y="61"/>
                </a:cubicBezTo>
                <a:cubicBezTo>
                  <a:pt x="45" y="52"/>
                  <a:pt x="45" y="52"/>
                  <a:pt x="45" y="52"/>
                </a:cubicBezTo>
                <a:cubicBezTo>
                  <a:pt x="41" y="54"/>
                  <a:pt x="41" y="54"/>
                  <a:pt x="41" y="54"/>
                </a:cubicBezTo>
                <a:cubicBezTo>
                  <a:pt x="38" y="59"/>
                  <a:pt x="38" y="59"/>
                  <a:pt x="38" y="59"/>
                </a:cubicBezTo>
                <a:cubicBezTo>
                  <a:pt x="36" y="58"/>
                  <a:pt x="36" y="58"/>
                  <a:pt x="36" y="58"/>
                </a:cubicBezTo>
                <a:close/>
                <a:moveTo>
                  <a:pt x="51" y="37"/>
                </a:moveTo>
                <a:cubicBezTo>
                  <a:pt x="48" y="37"/>
                  <a:pt x="46" y="39"/>
                  <a:pt x="46" y="41"/>
                </a:cubicBezTo>
                <a:cubicBezTo>
                  <a:pt x="46" y="44"/>
                  <a:pt x="48" y="46"/>
                  <a:pt x="51" y="46"/>
                </a:cubicBezTo>
                <a:cubicBezTo>
                  <a:pt x="53" y="46"/>
                  <a:pt x="55" y="44"/>
                  <a:pt x="55" y="41"/>
                </a:cubicBezTo>
                <a:cubicBezTo>
                  <a:pt x="55" y="39"/>
                  <a:pt x="53" y="37"/>
                  <a:pt x="51" y="37"/>
                </a:cubicBezTo>
                <a:close/>
              </a:path>
            </a:pathLst>
          </a:custGeom>
          <a:solidFill>
            <a:srgbClr val="C00000"/>
          </a:solidFill>
          <a:ln>
            <a:noFill/>
          </a:ln>
        </p:spPr>
        <p:txBody>
          <a:bodyPr lIns="121917" tIns="60958" rIns="121917" bIns="60958"/>
          <a:lstStyle/>
          <a:p>
            <a:endParaRPr lang="zh-CN" altLang="en-US">
              <a:cs typeface="汉仪君黑-45简" panose="020B0604020202020204" charset="-122"/>
            </a:endParaRPr>
          </a:p>
        </p:txBody>
      </p:sp>
      <p:pic>
        <p:nvPicPr>
          <p:cNvPr id="15" name="图片 14" descr="china-pekin-forbidden-city-beijing-beijing-preview"/>
          <p:cNvPicPr>
            <a:picLocks noChangeAspect="1"/>
          </p:cNvPicPr>
          <p:nvPr/>
        </p:nvPicPr>
        <p:blipFill>
          <a:blip r:embed="rId2"/>
          <a:stretch>
            <a:fillRect/>
          </a:stretch>
        </p:blipFill>
        <p:spPr>
          <a:xfrm>
            <a:off x="4373245" y="1686560"/>
            <a:ext cx="3181985" cy="1788160"/>
          </a:xfrm>
          <a:prstGeom prst="rect">
            <a:avLst/>
          </a:prstGeom>
        </p:spPr>
      </p:pic>
      <p:pic>
        <p:nvPicPr>
          <p:cNvPr id="16" name="图片 15" descr="the-great-wall-mutianyu-beijing-great-wall-preview (1)"/>
          <p:cNvPicPr>
            <a:picLocks noChangeAspect="1"/>
          </p:cNvPicPr>
          <p:nvPr/>
        </p:nvPicPr>
        <p:blipFill>
          <a:blip r:embed="rId3" cstate="print"/>
          <a:srcRect/>
          <a:stretch>
            <a:fillRect/>
          </a:stretch>
        </p:blipFill>
        <p:spPr>
          <a:xfrm>
            <a:off x="4350385" y="3962400"/>
            <a:ext cx="3221355" cy="1858645"/>
          </a:xfrm>
          <a:prstGeom prst="rect">
            <a:avLst/>
          </a:prstGeom>
        </p:spPr>
      </p:pic>
      <p:sp>
        <p:nvSpPr>
          <p:cNvPr id="17" name="圆角矩形 16"/>
          <p:cNvSpPr/>
          <p:nvPr/>
        </p:nvSpPr>
        <p:spPr>
          <a:xfrm>
            <a:off x="7833995" y="1686560"/>
            <a:ext cx="4041775" cy="1930400"/>
          </a:xfrm>
          <a:prstGeom prst="roundRect">
            <a:avLst>
              <a:gd name="adj" fmla="val 6923"/>
            </a:avLst>
          </a:prstGeom>
          <a:solidFill>
            <a:schemeClr val="bg1"/>
          </a:solidFill>
          <a:ln>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汉仪君黑-45简" panose="020B0604020202020204" charset="-122"/>
            </a:endParaRPr>
          </a:p>
        </p:txBody>
      </p:sp>
      <p:sp>
        <p:nvSpPr>
          <p:cNvPr id="22" name="文本框 21"/>
          <p:cNvSpPr txBox="1"/>
          <p:nvPr/>
        </p:nvSpPr>
        <p:spPr>
          <a:xfrm>
            <a:off x="7833360" y="1571625"/>
            <a:ext cx="4023995" cy="1861185"/>
          </a:xfrm>
          <a:prstGeom prst="rect">
            <a:avLst/>
          </a:prstGeom>
          <a:noFill/>
        </p:spPr>
        <p:txBody>
          <a:bodyPr wrap="square" rtlCol="0">
            <a:noAutofit/>
          </a:bodyPr>
          <a:lstStyle/>
          <a:p>
            <a:pPr algn="l">
              <a:lnSpc>
                <a:spcPct val="150000"/>
              </a:lnSpc>
            </a:pPr>
            <a:r>
              <a:rPr lang="zh-CN" altLang="en-US"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自2021年10月1日起施行的新修订的《兵设法》规定: </a:t>
            </a:r>
            <a:endParaRPr lang="zh-CN" altLang="en-US"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endParaRPr>
          </a:p>
          <a:p>
            <a:pPr algn="l">
              <a:lnSpc>
                <a:spcPct val="150000"/>
              </a:lnSpc>
            </a:pPr>
            <a:r>
              <a:rPr lang="zh-CN" altLang="en-US"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国家实行兵役登记制度。兵役登记包括初次兵设登记和预备设登记</a:t>
            </a:r>
            <a:r>
              <a:rPr lang="zh-CN" altLang="en-US" dirty="0">
                <a:solidFill>
                  <a:schemeClr val="tx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汉仪君黑-45简" panose="020B0604020202020204" charset="-122"/>
              </a:rPr>
              <a:t>。</a:t>
            </a:r>
            <a:endParaRPr lang="zh-CN" altLang="en-US" dirty="0">
              <a:solidFill>
                <a:schemeClr val="tx1">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汉仪君黑-45简" panose="020B0604020202020204" charset="-122"/>
            </a:endParaRPr>
          </a:p>
        </p:txBody>
      </p:sp>
      <p:sp>
        <p:nvSpPr>
          <p:cNvPr id="23" name="圆角矩形 22"/>
          <p:cNvSpPr/>
          <p:nvPr/>
        </p:nvSpPr>
        <p:spPr>
          <a:xfrm>
            <a:off x="7827645" y="3962400"/>
            <a:ext cx="4109085" cy="1796415"/>
          </a:xfrm>
          <a:prstGeom prst="roundRect">
            <a:avLst>
              <a:gd name="adj" fmla="val 6923"/>
            </a:avLst>
          </a:prstGeom>
          <a:solidFill>
            <a:schemeClr val="bg1"/>
          </a:solidFill>
          <a:ln>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汉仪君黑-45简" panose="020B0604020202020204" charset="-122"/>
            </a:endParaRPr>
          </a:p>
        </p:txBody>
      </p:sp>
      <p:sp>
        <p:nvSpPr>
          <p:cNvPr id="24" name="文本框 23"/>
          <p:cNvSpPr txBox="1"/>
          <p:nvPr/>
        </p:nvSpPr>
        <p:spPr>
          <a:xfrm>
            <a:off x="7990840" y="4004310"/>
            <a:ext cx="3743325" cy="1476375"/>
          </a:xfrm>
          <a:prstGeom prst="rect">
            <a:avLst/>
          </a:prstGeom>
          <a:noFill/>
        </p:spPr>
        <p:txBody>
          <a:bodyPr wrap="square" rtlCol="0">
            <a:spAutoFit/>
          </a:bodyPr>
          <a:lstStyle/>
          <a:p>
            <a:pPr algn="l">
              <a:lnSpc>
                <a:spcPct val="150000"/>
              </a:lnSpc>
            </a:pPr>
            <a:r>
              <a:rPr lang="zh-CN" altLang="en-US"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rPr>
              <a:t>初次兵役登记可以采取网络登记的方式进行，也可以到兵役登记站(点)现场登记。</a:t>
            </a:r>
            <a:endParaRPr lang="zh-CN" altLang="en-US" sz="2000" dirty="0">
              <a:solidFill>
                <a:schemeClr val="tx1">
                  <a:lumMod val="75000"/>
                  <a:lumOff val="25000"/>
                </a:schemeClr>
              </a:solidFill>
              <a:latin typeface="汉仪君黑-45简" panose="020B0604020202020204" charset="-122"/>
              <a:ea typeface="汉仪君黑-45简" panose="020B0604020202020204" charset="-122"/>
              <a:cs typeface="+mn-ea"/>
              <a:sym typeface="汉仪君黑-45简" panose="020B0604020202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98978978978978"/>
          <p:cNvPicPr>
            <a:picLocks noChangeAspect="1"/>
          </p:cNvPicPr>
          <p:nvPr/>
        </p:nvPicPr>
        <p:blipFill>
          <a:blip r:embed="rId1" cstate="print"/>
          <a:stretch>
            <a:fillRect/>
          </a:stretch>
        </p:blipFill>
        <p:spPr>
          <a:xfrm>
            <a:off x="0" y="0"/>
            <a:ext cx="12192000" cy="6856730"/>
          </a:xfrm>
          <a:prstGeom prst="rect">
            <a:avLst/>
          </a:prstGeom>
        </p:spPr>
      </p:pic>
      <p:sp>
        <p:nvSpPr>
          <p:cNvPr id="57" name="矩形 56"/>
          <p:cNvSpPr/>
          <p:nvPr/>
        </p:nvSpPr>
        <p:spPr>
          <a:xfrm>
            <a:off x="2643505" y="2767965"/>
            <a:ext cx="7515225" cy="830580"/>
          </a:xfrm>
          <a:prstGeom prst="rect">
            <a:avLst/>
          </a:prstGeom>
        </p:spPr>
        <p:txBody>
          <a:bodyPr wrap="square" lIns="0" tIns="0" rIns="0" bIns="0">
            <a:spAutoFit/>
          </a:bodyPr>
          <a:lstStyle/>
          <a:p>
            <a:pPr algn="ctr" fontAlgn="base">
              <a:spcBef>
                <a:spcPct val="0"/>
              </a:spcBef>
              <a:spcAft>
                <a:spcPct val="0"/>
              </a:spcAft>
              <a:buFont typeface="汉仪君黑-45简" panose="020B0604020202020204" charset="-122"/>
              <a:buNone/>
            </a:pPr>
            <a:r>
              <a:rPr kumimoji="1" lang="zh-CN" altLang="en-US" sz="5400" dirty="0">
                <a:solidFill>
                  <a:srgbClr val="C00000"/>
                </a:solidFill>
                <a:effectLst/>
                <a:latin typeface="汉仪君黑-45简" panose="020B0604020202020204" charset="-122"/>
                <a:ea typeface="汉仪君黑-45简" panose="020B0604020202020204" charset="-122"/>
                <a:cs typeface="+mn-ea"/>
                <a:sym typeface="+mn-lt"/>
              </a:rPr>
              <a:t>入伍</a:t>
            </a:r>
            <a:r>
              <a:rPr kumimoji="1" lang="zh-CN" altLang="en-US" sz="5400" dirty="0">
                <a:solidFill>
                  <a:srgbClr val="C00000"/>
                </a:solidFill>
                <a:effectLst/>
                <a:latin typeface="汉仪君黑-45简" panose="020B0604020202020204" charset="-122"/>
                <a:ea typeface="汉仪君黑-45简" panose="020B0604020202020204" charset="-122"/>
                <a:cs typeface="+mn-ea"/>
                <a:sym typeface="+mn-lt"/>
              </a:rPr>
              <a:t>政策</a:t>
            </a:r>
            <a:endParaRPr kumimoji="1" lang="zh-CN" altLang="en-US" sz="5400" dirty="0">
              <a:solidFill>
                <a:srgbClr val="C00000"/>
              </a:solidFill>
              <a:effectLst/>
              <a:latin typeface="汉仪君黑-45简" panose="020B0604020202020204" charset="-122"/>
              <a:ea typeface="汉仪君黑-45简" panose="020B0604020202020204" charset="-122"/>
              <a:cs typeface="+mn-ea"/>
              <a:sym typeface="+mn-lt"/>
            </a:endParaRPr>
          </a:p>
        </p:txBody>
      </p:sp>
      <p:sp>
        <p:nvSpPr>
          <p:cNvPr id="10" name="圆角矩形 7"/>
          <p:cNvSpPr/>
          <p:nvPr/>
        </p:nvSpPr>
        <p:spPr>
          <a:xfrm>
            <a:off x="5376758" y="1219498"/>
            <a:ext cx="2048719" cy="717630"/>
          </a:xfrm>
          <a:prstGeom prst="roundRect">
            <a:avLst/>
          </a:prstGeom>
          <a:solidFill>
            <a:srgbClr val="C0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rPr>
              <a:t>第二章</a:t>
            </a:r>
            <a:endPar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endParaRPr>
          </a:p>
        </p:txBody>
      </p:sp>
      <p:pic>
        <p:nvPicPr>
          <p:cNvPr id="11" name="图片"/>
          <p:cNvPicPr>
            <a:picLocks noChangeAspect="1"/>
          </p:cNvPicPr>
          <p:nvPr>
            <p:custDataLst>
              <p:tags r:id="rId2"/>
            </p:custDataLst>
          </p:nvPr>
        </p:nvPicPr>
        <p:blipFill>
          <a:blip r:embed="rId3" cstate="print"/>
          <a:stretch>
            <a:fillRect/>
          </a:stretch>
        </p:blipFill>
        <p:spPr>
          <a:xfrm>
            <a:off x="2984500" y="2081530"/>
            <a:ext cx="6833235" cy="5422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p:cNvPicPr>
            <a:picLocks noChangeAspect="1"/>
          </p:cNvPicPr>
          <p:nvPr>
            <p:custDataLst>
              <p:tags r:id="rId1"/>
            </p:custDataLst>
          </p:nvPr>
        </p:nvPicPr>
        <p:blipFill>
          <a:blip r:embed="rId2" cstate="screen"/>
          <a:stretch>
            <a:fillRect/>
          </a:stretch>
        </p:blipFill>
        <p:spPr>
          <a:xfrm>
            <a:off x="1663700" y="1969135"/>
            <a:ext cx="3931285" cy="219075"/>
          </a:xfrm>
          <a:prstGeom prst="rect">
            <a:avLst/>
          </a:prstGeom>
        </p:spPr>
      </p:pic>
      <p:sp>
        <p:nvSpPr>
          <p:cNvPr id="14" name="矩形: 圆角 13"/>
          <p:cNvSpPr/>
          <p:nvPr>
            <p:custDataLst>
              <p:tags r:id="rId3"/>
            </p:custDataLst>
          </p:nvPr>
        </p:nvSpPr>
        <p:spPr>
          <a:xfrm>
            <a:off x="2797175" y="1816735"/>
            <a:ext cx="1664335" cy="523875"/>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latin typeface="汉仪君黑-45简" panose="020B0604020202020204" charset="-122"/>
                <a:ea typeface="汉仪君黑-45简" panose="020B0604020202020204" charset="-122"/>
                <a:cs typeface="汉仪君黑-45简" panose="020B0604020202020204" charset="-122"/>
              </a:rPr>
              <a:t>男生</a:t>
            </a:r>
            <a:endParaRPr lang="zh-CN" altLang="en-US" sz="2400">
              <a:latin typeface="汉仪君黑-45简" panose="020B0604020202020204" charset="-122"/>
              <a:ea typeface="汉仪君黑-45简" panose="020B0604020202020204" charset="-122"/>
              <a:cs typeface="汉仪君黑-45简" panose="020B0604020202020204" charset="-122"/>
            </a:endParaRPr>
          </a:p>
        </p:txBody>
      </p:sp>
      <p:sp>
        <p:nvSpPr>
          <p:cNvPr id="18" name="矩形 17"/>
          <p:cNvSpPr/>
          <p:nvPr>
            <p:custDataLst>
              <p:tags r:id="rId4"/>
            </p:custDataLst>
          </p:nvPr>
        </p:nvSpPr>
        <p:spPr>
          <a:xfrm>
            <a:off x="1247775" y="2528570"/>
            <a:ext cx="4543425" cy="4068445"/>
          </a:xfrm>
          <a:prstGeom prst="rect">
            <a:avLst/>
          </a:prstGeom>
          <a:gradFill flip="none" rotWithShape="1">
            <a:gsLst>
              <a:gs pos="0">
                <a:srgbClr val="FFFFFF"/>
              </a:gs>
              <a:gs pos="100000">
                <a:srgbClr val="FFFFFF">
                  <a:alpha val="0"/>
                </a:srgbClr>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君黑-45简" panose="020B0604020202020204" charset="-122"/>
            </a:endParaRPr>
          </a:p>
        </p:txBody>
      </p:sp>
      <p:sp>
        <p:nvSpPr>
          <p:cNvPr id="103" name="文本框"/>
          <p:cNvSpPr>
            <a:spLocks noChangeArrowheads="1"/>
          </p:cNvSpPr>
          <p:nvPr>
            <p:custDataLst>
              <p:tags r:id="rId5"/>
            </p:custDataLst>
          </p:nvPr>
        </p:nvSpPr>
        <p:spPr bwMode="auto">
          <a:xfrm>
            <a:off x="1373505" y="2604770"/>
            <a:ext cx="4307205" cy="3694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高中(含中专、职高、技校) 毕业生及以上文化程度的青年(含高校在校生)</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年满18至22 周岁；</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普通高等学校本专科毕业生、</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上半年符合毕业条件的毕业班学生</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年满18至24周岁；</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研究生毕业生及在校生</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放宽至26周岁；</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初中毕业文化程度男青年，</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年满18至20周岁。</a:t>
            </a:r>
            <a:endParaRPr sz="1600"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p:txBody>
      </p:sp>
      <p:sp>
        <p:nvSpPr>
          <p:cNvPr id="105" name="矩形: 圆角 104"/>
          <p:cNvSpPr/>
          <p:nvPr>
            <p:custDataLst>
              <p:tags r:id="rId6"/>
            </p:custDataLst>
          </p:nvPr>
        </p:nvSpPr>
        <p:spPr>
          <a:xfrm>
            <a:off x="2797458" y="6415087"/>
            <a:ext cx="1070045" cy="86678"/>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pic>
        <p:nvPicPr>
          <p:cNvPr id="2" name="图片 1"/>
          <p:cNvPicPr>
            <a:picLocks noChangeAspect="1"/>
          </p:cNvPicPr>
          <p:nvPr>
            <p:custDataLst>
              <p:tags r:id="rId7"/>
            </p:custDataLst>
          </p:nvPr>
        </p:nvPicPr>
        <p:blipFill>
          <a:blip r:embed="rId2" cstate="screen"/>
          <a:stretch>
            <a:fillRect/>
          </a:stretch>
        </p:blipFill>
        <p:spPr>
          <a:xfrm>
            <a:off x="6509385" y="1969135"/>
            <a:ext cx="3931285" cy="219075"/>
          </a:xfrm>
          <a:prstGeom prst="rect">
            <a:avLst/>
          </a:prstGeom>
        </p:spPr>
      </p:pic>
      <p:sp>
        <p:nvSpPr>
          <p:cNvPr id="3" name="矩形: 圆角 13"/>
          <p:cNvSpPr/>
          <p:nvPr>
            <p:custDataLst>
              <p:tags r:id="rId8"/>
            </p:custDataLst>
          </p:nvPr>
        </p:nvSpPr>
        <p:spPr>
          <a:xfrm>
            <a:off x="7642860" y="1816735"/>
            <a:ext cx="1664335" cy="523875"/>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latin typeface="汉仪君黑-45简" panose="020B0604020202020204" charset="-122"/>
                <a:ea typeface="汉仪君黑-45简" panose="020B0604020202020204" charset="-122"/>
                <a:cs typeface="汉仪君黑-45简" panose="020B0604020202020204" charset="-122"/>
              </a:rPr>
              <a:t>女生</a:t>
            </a:r>
            <a:endParaRPr lang="zh-CN" altLang="en-US" sz="2400">
              <a:latin typeface="汉仪君黑-45简" panose="020B0604020202020204" charset="-122"/>
              <a:ea typeface="汉仪君黑-45简" panose="020B0604020202020204" charset="-122"/>
              <a:cs typeface="汉仪君黑-45简" panose="020B0604020202020204" charset="-122"/>
            </a:endParaRPr>
          </a:p>
        </p:txBody>
      </p:sp>
      <p:sp>
        <p:nvSpPr>
          <p:cNvPr id="4" name="矩形 3"/>
          <p:cNvSpPr/>
          <p:nvPr>
            <p:custDataLst>
              <p:tags r:id="rId9"/>
            </p:custDataLst>
          </p:nvPr>
        </p:nvSpPr>
        <p:spPr>
          <a:xfrm>
            <a:off x="6581775" y="2527935"/>
            <a:ext cx="4304665" cy="4069080"/>
          </a:xfrm>
          <a:prstGeom prst="rect">
            <a:avLst/>
          </a:prstGeom>
          <a:gradFill flip="none" rotWithShape="1">
            <a:gsLst>
              <a:gs pos="0">
                <a:srgbClr val="FFFFFF"/>
              </a:gs>
              <a:gs pos="100000">
                <a:srgbClr val="FFFFFF">
                  <a:alpha val="0"/>
                </a:srgbClr>
              </a:gs>
            </a:gsLst>
            <a:lin ang="54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君黑-45简" panose="020B0604020202020204" charset="-122"/>
            </a:endParaRPr>
          </a:p>
        </p:txBody>
      </p:sp>
      <p:sp>
        <p:nvSpPr>
          <p:cNvPr id="5" name="文本框"/>
          <p:cNvSpPr>
            <a:spLocks noChangeArrowheads="1"/>
          </p:cNvSpPr>
          <p:nvPr>
            <p:custDataLst>
              <p:tags r:id="rId10"/>
            </p:custDataLst>
          </p:nvPr>
        </p:nvSpPr>
        <p:spPr bwMode="auto">
          <a:xfrm>
            <a:off x="7332980" y="2867025"/>
            <a:ext cx="310769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lnSpc>
                <a:spcPct val="150000"/>
              </a:lnSpc>
            </a:pPr>
            <a:r>
              <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普通高等学校和科研机构全</a:t>
            </a:r>
            <a:endPar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日制应届毕业生及在校生，</a:t>
            </a:r>
            <a:endPar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年满18至22周岁；</a:t>
            </a:r>
            <a:endPar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全日制研究生应届毕业生</a:t>
            </a:r>
            <a:endPar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a:p>
            <a:pPr algn="ctr" eaLnBrk="1" hangingPunct="1">
              <a:lnSpc>
                <a:spcPct val="150000"/>
              </a:lnSpc>
            </a:pPr>
            <a:r>
              <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rPr>
              <a:t>及在校生放宽至26周岁；</a:t>
            </a:r>
            <a:endParaRPr dirty="0">
              <a:solidFill>
                <a:schemeClr val="tx1">
                  <a:lumMod val="85000"/>
                  <a:lumOff val="15000"/>
                </a:schemeClr>
              </a:solidFill>
              <a:latin typeface="汉仪君黑-45简" panose="020B0604020202020204" charset="-122"/>
              <a:ea typeface="汉仪君黑-45简" panose="020B0604020202020204" charset="-122"/>
              <a:cs typeface="汉仪君黑-45简" panose="020B0604020202020204" charset="-122"/>
              <a:sym typeface="+mn-lt"/>
            </a:endParaRPr>
          </a:p>
        </p:txBody>
      </p:sp>
      <p:sp>
        <p:nvSpPr>
          <p:cNvPr id="6" name="矩形: 圆角 104"/>
          <p:cNvSpPr/>
          <p:nvPr>
            <p:custDataLst>
              <p:tags r:id="rId11"/>
            </p:custDataLst>
          </p:nvPr>
        </p:nvSpPr>
        <p:spPr>
          <a:xfrm>
            <a:off x="8237503" y="5140642"/>
            <a:ext cx="1070045" cy="86678"/>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sp>
        <p:nvSpPr>
          <p:cNvPr id="7" name="文本框 6"/>
          <p:cNvSpPr txBox="1"/>
          <p:nvPr/>
        </p:nvSpPr>
        <p:spPr>
          <a:xfrm>
            <a:off x="1013460" y="381000"/>
            <a:ext cx="3783330" cy="583565"/>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kumimoji="1" lang="zh-CN" altLang="en-US" sz="3200" dirty="0">
                <a:solidFill>
                  <a:srgbClr val="BD0102"/>
                </a:solidFill>
                <a:latin typeface="汉仪君黑-45简" panose="020B0604020202020204" charset="-122"/>
                <a:ea typeface="汉仪君黑-45简" panose="020B0604020202020204" charset="-122"/>
                <a:cs typeface="汉仪君黑-45简" panose="020B0604020202020204" charset="-122"/>
                <a:sym typeface="+mn-ea"/>
              </a:rPr>
              <a:t>入伍政策</a:t>
            </a:r>
            <a:endParaRPr kumimoji="1" lang="zh-CN" altLang="en-US" sz="32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19" name="组合 18"/>
          <p:cNvGrpSpPr/>
          <p:nvPr/>
        </p:nvGrpSpPr>
        <p:grpSpPr>
          <a:xfrm>
            <a:off x="321310" y="268605"/>
            <a:ext cx="11435715" cy="695960"/>
            <a:chOff x="750" y="523"/>
            <a:chExt cx="18009" cy="1096"/>
          </a:xfrm>
        </p:grpSpPr>
        <p:sp>
          <p:nvSpPr>
            <p:cNvPr id="20"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barn(inVertical)">
                                      <p:cBhvr>
                                        <p:cTn id="7" dur="500"/>
                                        <p:tgtEl>
                                          <p:spTgt spid="10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bldLvl="0" animBg="1"/>
      <p:bldP spid="6"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p:cNvSpPr>
            <a:spLocks noChangeArrowheads="1"/>
          </p:cNvSpPr>
          <p:nvPr>
            <p:custDataLst>
              <p:tags r:id="rId1"/>
            </p:custDataLst>
          </p:nvPr>
        </p:nvSpPr>
        <p:spPr bwMode="auto">
          <a:xfrm>
            <a:off x="5273675" y="1642745"/>
            <a:ext cx="2454910" cy="55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3600" dirty="0">
                <a:solidFill>
                  <a:srgbClr val="C00000"/>
                </a:solidFill>
                <a:latin typeface="汉仪君黑-45简" panose="020B0604020202020204" charset="-122"/>
                <a:ea typeface="汉仪君黑-45简" panose="020B0604020202020204" charset="-122"/>
                <a:cs typeface="汉仪君黑-45简" panose="020B0604020202020204" charset="-122"/>
                <a:sym typeface="+mn-lt"/>
              </a:rPr>
              <a:t>八个环节</a:t>
            </a:r>
            <a:endParaRPr lang="zh-CN" altLang="en-US" sz="3600" dirty="0">
              <a:solidFill>
                <a:srgbClr val="C00000"/>
              </a:solidFill>
              <a:latin typeface="汉仪君黑-45简" panose="020B0604020202020204" charset="-122"/>
              <a:ea typeface="汉仪君黑-45简" panose="020B0604020202020204" charset="-122"/>
              <a:cs typeface="汉仪君黑-45简" panose="020B0604020202020204" charset="-122"/>
              <a:sym typeface="+mn-lt"/>
            </a:endParaRPr>
          </a:p>
        </p:txBody>
      </p:sp>
      <p:sp>
        <p:nvSpPr>
          <p:cNvPr id="9" name="文本框"/>
          <p:cNvSpPr/>
          <p:nvPr/>
        </p:nvSpPr>
        <p:spPr>
          <a:xfrm>
            <a:off x="1712686" y="2865755"/>
            <a:ext cx="1823826" cy="624731"/>
          </a:xfrm>
          <a:prstGeom prst="round2Diag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汉仪君黑-45简" panose="020B0604020202020204" charset="-122"/>
                <a:ea typeface="汉仪君黑-45简" panose="020B0604020202020204" charset="-122"/>
                <a:cs typeface="汉仪君黑-45简" panose="020B0604020202020204" charset="-122"/>
              </a:rPr>
              <a:t>网上报名</a:t>
            </a: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sp>
        <p:nvSpPr>
          <p:cNvPr id="18" name="文本框"/>
          <p:cNvSpPr/>
          <p:nvPr/>
        </p:nvSpPr>
        <p:spPr>
          <a:xfrm>
            <a:off x="4026954" y="2865755"/>
            <a:ext cx="1823826" cy="624731"/>
          </a:xfrm>
          <a:prstGeom prst="round2Diag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汉仪君黑-45简" panose="020B0604020202020204" charset="-122"/>
                <a:ea typeface="汉仪君黑-45简" panose="020B0604020202020204" charset="-122"/>
                <a:cs typeface="汉仪君黑-45简" panose="020B0604020202020204" charset="-122"/>
              </a:rPr>
              <a:t>初审</a:t>
            </a:r>
            <a:r>
              <a:rPr lang="zh-CN" altLang="en-US" sz="2400" dirty="0">
                <a:latin typeface="汉仪君黑-45简" panose="020B0604020202020204" charset="-122"/>
                <a:ea typeface="汉仪君黑-45简" panose="020B0604020202020204" charset="-122"/>
                <a:cs typeface="汉仪君黑-45简" panose="020B0604020202020204" charset="-122"/>
              </a:rPr>
              <a:t>初检</a:t>
            </a: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sp>
        <p:nvSpPr>
          <p:cNvPr id="20" name="文本框"/>
          <p:cNvSpPr/>
          <p:nvPr/>
        </p:nvSpPr>
        <p:spPr>
          <a:xfrm>
            <a:off x="6341857" y="2896870"/>
            <a:ext cx="1823826" cy="624731"/>
          </a:xfrm>
          <a:prstGeom prst="round2Diag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汉仪君黑-45简" panose="020B0604020202020204" charset="-122"/>
                <a:ea typeface="汉仪君黑-45简" panose="020B0604020202020204" charset="-122"/>
                <a:cs typeface="汉仪君黑-45简" panose="020B0604020202020204" charset="-122"/>
              </a:rPr>
              <a:t>体检</a:t>
            </a:r>
            <a:r>
              <a:rPr lang="zh-CN" altLang="en-US" sz="2400" dirty="0">
                <a:latin typeface="汉仪君黑-45简" panose="020B0604020202020204" charset="-122"/>
                <a:ea typeface="汉仪君黑-45简" panose="020B0604020202020204" charset="-122"/>
                <a:cs typeface="汉仪君黑-45简" panose="020B0604020202020204" charset="-122"/>
              </a:rPr>
              <a:t>正考</a:t>
            </a: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sp>
        <p:nvSpPr>
          <p:cNvPr id="22" name="文本框"/>
          <p:cNvSpPr/>
          <p:nvPr/>
        </p:nvSpPr>
        <p:spPr>
          <a:xfrm>
            <a:off x="8768518" y="2896870"/>
            <a:ext cx="1823826" cy="624731"/>
          </a:xfrm>
          <a:prstGeom prst="round2Diag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汉仪君黑-45简" panose="020B0604020202020204" charset="-122"/>
                <a:ea typeface="汉仪君黑-45简" panose="020B0604020202020204" charset="-122"/>
                <a:cs typeface="汉仪君黑-45简" panose="020B0604020202020204" charset="-122"/>
              </a:rPr>
              <a:t>走访</a:t>
            </a:r>
            <a:r>
              <a:rPr lang="zh-CN" altLang="en-US" sz="2400" dirty="0">
                <a:latin typeface="汉仪君黑-45简" panose="020B0604020202020204" charset="-122"/>
                <a:ea typeface="汉仪君黑-45简" panose="020B0604020202020204" charset="-122"/>
                <a:cs typeface="汉仪君黑-45简" panose="020B0604020202020204" charset="-122"/>
              </a:rPr>
              <a:t>调查</a:t>
            </a: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cxnSp>
        <p:nvCxnSpPr>
          <p:cNvPr id="13" name="直接连接符 12"/>
          <p:cNvCxnSpPr/>
          <p:nvPr/>
        </p:nvCxnSpPr>
        <p:spPr>
          <a:xfrm>
            <a:off x="3781733" y="3011478"/>
            <a:ext cx="0" cy="420915"/>
          </a:xfrm>
          <a:prstGeom prst="line">
            <a:avLst/>
          </a:prstGeom>
          <a:solidFill>
            <a:srgbClr val="C00000"/>
          </a:solidFill>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6096636" y="3011478"/>
            <a:ext cx="0" cy="420915"/>
          </a:xfrm>
          <a:prstGeom prst="line">
            <a:avLst/>
          </a:prstGeom>
          <a:solidFill>
            <a:srgbClr val="C00000"/>
          </a:solidFill>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8466784" y="3069898"/>
            <a:ext cx="0" cy="420915"/>
          </a:xfrm>
          <a:prstGeom prst="line">
            <a:avLst/>
          </a:prstGeom>
          <a:solidFill>
            <a:srgbClr val="C00000"/>
          </a:solidFill>
          <a:ln>
            <a:solidFill>
              <a:srgbClr val="C00000"/>
            </a:solidFill>
          </a:ln>
        </p:spPr>
        <p:style>
          <a:lnRef idx="1">
            <a:schemeClr val="accent1"/>
          </a:lnRef>
          <a:fillRef idx="0">
            <a:schemeClr val="accent1"/>
          </a:fillRef>
          <a:effectRef idx="0">
            <a:schemeClr val="accent1"/>
          </a:effectRef>
          <a:fontRef idx="minor">
            <a:schemeClr val="tx1"/>
          </a:fontRef>
        </p:style>
      </p:cxnSp>
      <p:sp>
        <p:nvSpPr>
          <p:cNvPr id="36" name="文本框"/>
          <p:cNvSpPr/>
          <p:nvPr/>
        </p:nvSpPr>
        <p:spPr>
          <a:xfrm>
            <a:off x="1712686" y="4773567"/>
            <a:ext cx="1823826" cy="624731"/>
          </a:xfrm>
          <a:prstGeom prst="round2Diag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汉仪君黑-45简" panose="020B0604020202020204" charset="-122"/>
                <a:ea typeface="汉仪君黑-45简" panose="020B0604020202020204" charset="-122"/>
                <a:cs typeface="汉仪君黑-45简" panose="020B0604020202020204" charset="-122"/>
              </a:rPr>
              <a:t>役前教育</a:t>
            </a: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sp>
        <p:nvSpPr>
          <p:cNvPr id="37" name="文本框"/>
          <p:cNvSpPr/>
          <p:nvPr/>
        </p:nvSpPr>
        <p:spPr>
          <a:xfrm>
            <a:off x="4026954" y="4773567"/>
            <a:ext cx="1823826" cy="624731"/>
          </a:xfrm>
          <a:prstGeom prst="round2Diag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汉仪君黑-45简" panose="020B0604020202020204" charset="-122"/>
                <a:ea typeface="汉仪君黑-45简" panose="020B0604020202020204" charset="-122"/>
                <a:cs typeface="汉仪君黑-45简" panose="020B0604020202020204" charset="-122"/>
              </a:rPr>
              <a:t>预定新兵</a:t>
            </a: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sp>
        <p:nvSpPr>
          <p:cNvPr id="38" name="文本框"/>
          <p:cNvSpPr/>
          <p:nvPr/>
        </p:nvSpPr>
        <p:spPr>
          <a:xfrm>
            <a:off x="6341222" y="4773567"/>
            <a:ext cx="1823826" cy="624731"/>
          </a:xfrm>
          <a:prstGeom prst="round2Diag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汉仪君黑-45简" panose="020B0604020202020204" charset="-122"/>
                <a:ea typeface="汉仪君黑-45简" panose="020B0604020202020204" charset="-122"/>
                <a:cs typeface="汉仪君黑-45简" panose="020B0604020202020204" charset="-122"/>
              </a:rPr>
              <a:t>张榜公示</a:t>
            </a: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sp>
        <p:nvSpPr>
          <p:cNvPr id="39" name="文本框"/>
          <p:cNvSpPr/>
          <p:nvPr/>
        </p:nvSpPr>
        <p:spPr>
          <a:xfrm>
            <a:off x="8655488" y="4773567"/>
            <a:ext cx="1823826" cy="624731"/>
          </a:xfrm>
          <a:prstGeom prst="round2Diag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汉仪君黑-45简" panose="020B0604020202020204" charset="-122"/>
                <a:ea typeface="汉仪君黑-45简" panose="020B0604020202020204" charset="-122"/>
                <a:cs typeface="汉仪君黑-45简" panose="020B0604020202020204" charset="-122"/>
              </a:rPr>
              <a:t>批准入伍</a:t>
            </a:r>
            <a:endParaRPr lang="zh-CN" altLang="en-US" sz="2400" dirty="0">
              <a:latin typeface="汉仪君黑-45简" panose="020B0604020202020204" charset="-122"/>
              <a:ea typeface="汉仪君黑-45简" panose="020B0604020202020204" charset="-122"/>
              <a:cs typeface="汉仪君黑-45简" panose="020B0604020202020204" charset="-122"/>
            </a:endParaRPr>
          </a:p>
        </p:txBody>
      </p:sp>
      <p:cxnSp>
        <p:nvCxnSpPr>
          <p:cNvPr id="40" name="直接连接符 39"/>
          <p:cNvCxnSpPr/>
          <p:nvPr/>
        </p:nvCxnSpPr>
        <p:spPr>
          <a:xfrm>
            <a:off x="3781733" y="4875475"/>
            <a:ext cx="0" cy="420915"/>
          </a:xfrm>
          <a:prstGeom prst="line">
            <a:avLst/>
          </a:prstGeom>
          <a:solidFill>
            <a:srgbClr val="C00000"/>
          </a:solidFill>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6096001" y="4875475"/>
            <a:ext cx="0" cy="420915"/>
          </a:xfrm>
          <a:prstGeom prst="line">
            <a:avLst/>
          </a:prstGeom>
          <a:solidFill>
            <a:srgbClr val="C00000"/>
          </a:solidFill>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8410269" y="4875475"/>
            <a:ext cx="0" cy="420915"/>
          </a:xfrm>
          <a:prstGeom prst="line">
            <a:avLst/>
          </a:prstGeom>
          <a:solidFill>
            <a:srgbClr val="C00000"/>
          </a:solidFill>
          <a:ln>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013460" y="381000"/>
            <a:ext cx="3783330" cy="583565"/>
          </a:xfrm>
          <a:prstGeom prst="rect">
            <a:avLst/>
          </a:prstGeom>
          <a:noFill/>
        </p:spPr>
        <p:txBody>
          <a:bodyPr wrap="square" rtlCol="0">
            <a:spAutoFit/>
          </a:bodyPr>
          <a:lstStyle/>
          <a:p>
            <a:pPr algn="dist" fontAlgn="base">
              <a:spcBef>
                <a:spcPct val="0"/>
              </a:spcBef>
              <a:spcAft>
                <a:spcPct val="0"/>
              </a:spcAft>
              <a:buFont typeface="汉仪君黑-45简" panose="020B0604020202020204" charset="-122"/>
              <a:buNone/>
            </a:pPr>
            <a:r>
              <a:rPr kumimoji="1" lang="zh-CN" altLang="en-US" sz="3200" dirty="0">
                <a:solidFill>
                  <a:srgbClr val="BD0102"/>
                </a:solidFill>
                <a:latin typeface="汉仪君黑-45简" panose="020B0604020202020204" charset="-122"/>
                <a:ea typeface="汉仪君黑-45简" panose="020B0604020202020204" charset="-122"/>
                <a:cs typeface="汉仪君黑-45简" panose="020B0604020202020204" charset="-122"/>
                <a:sym typeface="+mn-ea"/>
              </a:rPr>
              <a:t>应征环节</a:t>
            </a:r>
            <a:endParaRPr kumimoji="1" lang="zh-CN" altLang="en-US" sz="3200" dirty="0">
              <a:solidFill>
                <a:srgbClr val="BD0102"/>
              </a:solidFill>
              <a:latin typeface="汉仪君黑-45简" panose="020B0604020202020204" charset="-122"/>
              <a:ea typeface="汉仪君黑-45简" panose="020B0604020202020204" charset="-122"/>
              <a:cs typeface="汉仪君黑-45简" panose="020B0604020202020204" charset="-122"/>
              <a:sym typeface="+mn-ea"/>
            </a:endParaRPr>
          </a:p>
        </p:txBody>
      </p:sp>
      <p:grpSp>
        <p:nvGrpSpPr>
          <p:cNvPr id="19" name="组合 18"/>
          <p:cNvGrpSpPr/>
          <p:nvPr/>
        </p:nvGrpSpPr>
        <p:grpSpPr>
          <a:xfrm>
            <a:off x="321310" y="268605"/>
            <a:ext cx="11435715" cy="695960"/>
            <a:chOff x="750" y="523"/>
            <a:chExt cx="18009" cy="1096"/>
          </a:xfrm>
        </p:grpSpPr>
        <p:sp>
          <p:nvSpPr>
            <p:cNvPr id="2" name="星形: 五角 18"/>
            <p:cNvSpPr/>
            <p:nvPr/>
          </p:nvSpPr>
          <p:spPr>
            <a:xfrm>
              <a:off x="750" y="523"/>
              <a:ext cx="1206" cy="1096"/>
            </a:xfrm>
            <a:prstGeom prst="star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汉仪君黑-45简" panose="020B0604020202020204" charset="-122"/>
                <a:ea typeface="汉仪君黑-45简" panose="020B0604020202020204" charset="-122"/>
                <a:cs typeface="汉仪君黑-45简" panose="020B0604020202020204" charset="-122"/>
              </a:endParaRPr>
            </a:p>
          </p:txBody>
        </p:sp>
        <p:cxnSp>
          <p:nvCxnSpPr>
            <p:cNvPr id="21" name="直接连接符 20"/>
            <p:cNvCxnSpPr/>
            <p:nvPr/>
          </p:nvCxnSpPr>
          <p:spPr>
            <a:xfrm>
              <a:off x="1840" y="1486"/>
              <a:ext cx="1691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7883" y="1210"/>
              <a:ext cx="10839" cy="0"/>
            </a:xfrm>
            <a:prstGeom prst="line">
              <a:avLst/>
            </a:prstGeom>
            <a:ln>
              <a:solidFill>
                <a:srgbClr val="C00000"/>
              </a:solidFill>
              <a:prstDash val="lgDash"/>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par>
                          <p:cTn id="18" fill="hold">
                            <p:stCondLst>
                              <p:cond delay="1500"/>
                            </p:stCondLst>
                            <p:childTnLst>
                              <p:par>
                                <p:cTn id="19" presetID="16" presetClass="entr" presetSubtype="21"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childTnLst>
                          </p:cTn>
                        </p:par>
                        <p:par>
                          <p:cTn id="22" fill="hold">
                            <p:stCondLst>
                              <p:cond delay="2000"/>
                            </p:stCondLst>
                            <p:childTnLst>
                              <p:par>
                                <p:cTn id="23" presetID="16" presetClass="entr" presetSubtype="21"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childTnLst>
                          </p:cTn>
                        </p:par>
                        <p:par>
                          <p:cTn id="26" fill="hold">
                            <p:stCondLst>
                              <p:cond delay="2500"/>
                            </p:stCondLst>
                            <p:childTnLst>
                              <p:par>
                                <p:cTn id="27" presetID="16" presetClass="entr" presetSubtype="21" fill="hold"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par>
                          <p:cTn id="30" fill="hold">
                            <p:stCondLst>
                              <p:cond delay="3000"/>
                            </p:stCondLst>
                            <p:childTnLst>
                              <p:par>
                                <p:cTn id="31" presetID="16" presetClass="entr" presetSubtype="21" fill="hold" nodeType="after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barn(inVertical)">
                                      <p:cBhvr>
                                        <p:cTn id="33" dur="500"/>
                                        <p:tgtEl>
                                          <p:spTgt spid="28"/>
                                        </p:tgtEl>
                                      </p:cBhvr>
                                    </p:animEffect>
                                  </p:childTnLst>
                                </p:cTn>
                              </p:par>
                            </p:childTnLst>
                          </p:cTn>
                        </p:par>
                        <p:par>
                          <p:cTn id="34" fill="hold">
                            <p:stCondLst>
                              <p:cond delay="3500"/>
                            </p:stCondLst>
                            <p:childTnLst>
                              <p:par>
                                <p:cTn id="35" presetID="16" presetClass="entr" presetSubtype="21" fill="hold" nodeType="after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arn(inVertical)">
                                      <p:cBhvr>
                                        <p:cTn id="37" dur="500"/>
                                        <p:tgtEl>
                                          <p:spTgt spid="32"/>
                                        </p:tgtEl>
                                      </p:cBhvr>
                                    </p:animEffect>
                                  </p:childTnLst>
                                </p:cTn>
                              </p:par>
                            </p:childTnLst>
                          </p:cTn>
                        </p:par>
                        <p:par>
                          <p:cTn id="38" fill="hold">
                            <p:stCondLst>
                              <p:cond delay="4000"/>
                            </p:stCondLst>
                            <p:childTnLst>
                              <p:par>
                                <p:cTn id="39" presetID="16" presetClass="entr" presetSubtype="21" fill="hold" grpId="0" nodeType="after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barn(inVertical)">
                                      <p:cBhvr>
                                        <p:cTn id="41" dur="500"/>
                                        <p:tgtEl>
                                          <p:spTgt spid="36"/>
                                        </p:tgtEl>
                                      </p:cBhvr>
                                    </p:animEffect>
                                  </p:childTnLst>
                                </p:cTn>
                              </p:par>
                            </p:childTnLst>
                          </p:cTn>
                        </p:par>
                        <p:par>
                          <p:cTn id="42" fill="hold">
                            <p:stCondLst>
                              <p:cond delay="4500"/>
                            </p:stCondLst>
                            <p:childTnLst>
                              <p:par>
                                <p:cTn id="43" presetID="16" presetClass="entr" presetSubtype="21" fill="hold" grpId="0" nodeType="after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barn(inVertical)">
                                      <p:cBhvr>
                                        <p:cTn id="45" dur="500"/>
                                        <p:tgtEl>
                                          <p:spTgt spid="37"/>
                                        </p:tgtEl>
                                      </p:cBhvr>
                                    </p:animEffect>
                                  </p:childTnLst>
                                </p:cTn>
                              </p:par>
                            </p:childTnLst>
                          </p:cTn>
                        </p:par>
                        <p:par>
                          <p:cTn id="46" fill="hold">
                            <p:stCondLst>
                              <p:cond delay="5000"/>
                            </p:stCondLst>
                            <p:childTnLst>
                              <p:par>
                                <p:cTn id="47" presetID="16" presetClass="entr" presetSubtype="21" fill="hold" grpId="0"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barn(inVertical)">
                                      <p:cBhvr>
                                        <p:cTn id="49" dur="500"/>
                                        <p:tgtEl>
                                          <p:spTgt spid="38"/>
                                        </p:tgtEl>
                                      </p:cBhvr>
                                    </p:animEffect>
                                  </p:childTnLst>
                                </p:cTn>
                              </p:par>
                            </p:childTnLst>
                          </p:cTn>
                        </p:par>
                        <p:par>
                          <p:cTn id="50" fill="hold">
                            <p:stCondLst>
                              <p:cond delay="5500"/>
                            </p:stCondLst>
                            <p:childTnLst>
                              <p:par>
                                <p:cTn id="51" presetID="16" presetClass="entr" presetSubtype="21" fill="hold" grpId="0"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barn(inVertical)">
                                      <p:cBhvr>
                                        <p:cTn id="53" dur="500"/>
                                        <p:tgtEl>
                                          <p:spTgt spid="39"/>
                                        </p:tgtEl>
                                      </p:cBhvr>
                                    </p:animEffect>
                                  </p:childTnLst>
                                </p:cTn>
                              </p:par>
                            </p:childTnLst>
                          </p:cTn>
                        </p:par>
                        <p:par>
                          <p:cTn id="54" fill="hold">
                            <p:stCondLst>
                              <p:cond delay="6000"/>
                            </p:stCondLst>
                            <p:childTnLst>
                              <p:par>
                                <p:cTn id="55" presetID="16" presetClass="entr" presetSubtype="21" fill="hold" nodeType="after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barn(inVertical)">
                                      <p:cBhvr>
                                        <p:cTn id="57" dur="500"/>
                                        <p:tgtEl>
                                          <p:spTgt spid="40"/>
                                        </p:tgtEl>
                                      </p:cBhvr>
                                    </p:animEffect>
                                  </p:childTnLst>
                                </p:cTn>
                              </p:par>
                            </p:childTnLst>
                          </p:cTn>
                        </p:par>
                        <p:par>
                          <p:cTn id="58" fill="hold">
                            <p:stCondLst>
                              <p:cond delay="6500"/>
                            </p:stCondLst>
                            <p:childTnLst>
                              <p:par>
                                <p:cTn id="59" presetID="16" presetClass="entr" presetSubtype="21" fill="hold" nodeType="after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barn(inVertical)">
                                      <p:cBhvr>
                                        <p:cTn id="61" dur="500"/>
                                        <p:tgtEl>
                                          <p:spTgt spid="41"/>
                                        </p:tgtEl>
                                      </p:cBhvr>
                                    </p:animEffect>
                                  </p:childTnLst>
                                </p:cTn>
                              </p:par>
                            </p:childTnLst>
                          </p:cTn>
                        </p:par>
                        <p:par>
                          <p:cTn id="62" fill="hold">
                            <p:stCondLst>
                              <p:cond delay="7000"/>
                            </p:stCondLst>
                            <p:childTnLst>
                              <p:par>
                                <p:cTn id="63" presetID="16" presetClass="entr" presetSubtype="21" fill="hold" nodeType="after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barn(inVertical)">
                                      <p:cBhvr>
                                        <p:cTn id="6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bldLvl="0" animBg="1"/>
      <p:bldP spid="18" grpId="0" bldLvl="0" animBg="1"/>
      <p:bldP spid="20" grpId="0" bldLvl="0" animBg="1"/>
      <p:bldP spid="22" grpId="0" bldLvl="0" animBg="1"/>
      <p:bldP spid="36" grpId="0" bldLvl="0" animBg="1"/>
      <p:bldP spid="37" grpId="0" bldLvl="0" animBg="1"/>
      <p:bldP spid="38" grpId="0" bldLvl="0" animBg="1"/>
      <p:bldP spid="39"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9210" y="137795"/>
            <a:ext cx="12162155" cy="67094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798978978978978"/>
          <p:cNvPicPr>
            <a:picLocks noChangeAspect="1"/>
          </p:cNvPicPr>
          <p:nvPr/>
        </p:nvPicPr>
        <p:blipFill>
          <a:blip r:embed="rId1" cstate="print"/>
          <a:stretch>
            <a:fillRect/>
          </a:stretch>
        </p:blipFill>
        <p:spPr>
          <a:xfrm>
            <a:off x="0" y="0"/>
            <a:ext cx="12192000" cy="6856730"/>
          </a:xfrm>
          <a:prstGeom prst="rect">
            <a:avLst/>
          </a:prstGeom>
        </p:spPr>
      </p:pic>
      <p:sp>
        <p:nvSpPr>
          <p:cNvPr id="57" name="矩形 56"/>
          <p:cNvSpPr/>
          <p:nvPr/>
        </p:nvSpPr>
        <p:spPr>
          <a:xfrm>
            <a:off x="2643505" y="2767965"/>
            <a:ext cx="7515225" cy="830580"/>
          </a:xfrm>
          <a:prstGeom prst="rect">
            <a:avLst/>
          </a:prstGeom>
        </p:spPr>
        <p:txBody>
          <a:bodyPr wrap="square" lIns="0" tIns="0" rIns="0" bIns="0">
            <a:spAutoFit/>
          </a:bodyPr>
          <a:lstStyle/>
          <a:p>
            <a:pPr algn="ctr" fontAlgn="base">
              <a:spcBef>
                <a:spcPct val="0"/>
              </a:spcBef>
              <a:spcAft>
                <a:spcPct val="0"/>
              </a:spcAft>
              <a:buFont typeface="汉仪君黑-45简" panose="020B0604020202020204" charset="-122"/>
              <a:buNone/>
            </a:pPr>
            <a:r>
              <a:rPr kumimoji="1" lang="zh-CN" altLang="en-US" sz="5400" dirty="0">
                <a:solidFill>
                  <a:srgbClr val="C00000"/>
                </a:solidFill>
                <a:effectLst/>
                <a:latin typeface="汉仪君黑-45简" panose="020B0604020202020204" charset="-122"/>
                <a:ea typeface="汉仪君黑-45简" panose="020B0604020202020204" charset="-122"/>
                <a:cs typeface="+mn-ea"/>
                <a:sym typeface="+mn-lt"/>
              </a:rPr>
              <a:t>应征时间</a:t>
            </a:r>
            <a:endParaRPr kumimoji="1" lang="zh-CN" altLang="en-US" sz="5400" dirty="0">
              <a:solidFill>
                <a:srgbClr val="C00000"/>
              </a:solidFill>
              <a:effectLst/>
              <a:latin typeface="汉仪君黑-45简" panose="020B0604020202020204" charset="-122"/>
              <a:ea typeface="汉仪君黑-45简" panose="020B0604020202020204" charset="-122"/>
              <a:cs typeface="+mn-ea"/>
              <a:sym typeface="+mn-lt"/>
            </a:endParaRPr>
          </a:p>
        </p:txBody>
      </p:sp>
      <p:sp>
        <p:nvSpPr>
          <p:cNvPr id="10" name="圆角矩形 7"/>
          <p:cNvSpPr/>
          <p:nvPr/>
        </p:nvSpPr>
        <p:spPr>
          <a:xfrm>
            <a:off x="5376758" y="1219498"/>
            <a:ext cx="2048719" cy="717630"/>
          </a:xfrm>
          <a:prstGeom prst="roundRect">
            <a:avLst/>
          </a:prstGeom>
          <a:solidFill>
            <a:srgbClr val="C0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rPr>
              <a:t>第</a:t>
            </a:r>
            <a:r>
              <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rPr>
              <a:t>三章</a:t>
            </a:r>
            <a:endParaRPr kumimoji="1" lang="zh-CN" altLang="en-US" sz="2400" dirty="0">
              <a:solidFill>
                <a:srgbClr val="FFC000"/>
              </a:solidFill>
              <a:latin typeface="汉仪君黑-45简" panose="020B0604020202020204" charset="-122"/>
              <a:ea typeface="汉仪君黑-45简" panose="020B0604020202020204" charset="-122"/>
              <a:cs typeface="汉仪君黑-45简" panose="020B0604020202020204" charset="-122"/>
            </a:endParaRPr>
          </a:p>
        </p:txBody>
      </p:sp>
      <p:pic>
        <p:nvPicPr>
          <p:cNvPr id="11" name="图片"/>
          <p:cNvPicPr>
            <a:picLocks noChangeAspect="1"/>
          </p:cNvPicPr>
          <p:nvPr>
            <p:custDataLst>
              <p:tags r:id="rId2"/>
            </p:custDataLst>
          </p:nvPr>
        </p:nvPicPr>
        <p:blipFill>
          <a:blip r:embed="rId3" cstate="print"/>
          <a:stretch>
            <a:fillRect/>
          </a:stretch>
        </p:blipFill>
        <p:spPr>
          <a:xfrm>
            <a:off x="2984500" y="2081530"/>
            <a:ext cx="6833235" cy="5422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mc:Choice>
    <mc:Fallback>
      <p:transition spd="slow"/>
    </mc:Fallback>
  </mc:AlternateContent>
  <p:timing>
    <p:tnLst>
      <p:par>
        <p:cTn id="1" dur="indefinite" restart="never" nodeType="tmRoot"/>
      </p:par>
    </p:tnLst>
  </p:timing>
</p:sld>
</file>

<file path=ppt/tags/tag1.xml><?xml version="1.0" encoding="utf-8"?>
<p:tagLst xmlns:p="http://schemas.openxmlformats.org/presentationml/2006/main">
  <p:tag name="PA" val="v5.2.11"/>
</p:tagLst>
</file>

<file path=ppt/tags/tag10.xml><?xml version="1.0" encoding="utf-8"?>
<p:tagLst xmlns:p="http://schemas.openxmlformats.org/presentationml/2006/main">
  <p:tag name="KSO_WM_UNIT_ID" val="diagram19882022_4*l_h_i*1_4_3"/>
  <p:tag name="KSO_WM_TEMPLATE_INDEX" val="19882022"/>
  <p:tag name="KSO_WM_TAG_VERSION" val="2.0"/>
  <p:tag name="KSO_WM_DIAGRAM_GROUP_CODE" val="l1-1"/>
</p:tagLst>
</file>

<file path=ppt/tags/tag11.xml><?xml version="1.0" encoding="utf-8"?>
<p:tagLst xmlns:p="http://schemas.openxmlformats.org/presentationml/2006/main">
  <p:tag name="KSO_WM_UNIT_ID" val="diagram19882022_4*l_h_i*1_4_1"/>
  <p:tag name="KSO_WM_TEMPLATE_INDEX" val="19882022"/>
  <p:tag name="KSO_WM_TAG_VERSION" val="2.0"/>
  <p:tag name="KSO_WM_DIAGRAM_GROUP_CODE" val="l1-1"/>
  <p:tag name="KSO_WM_UNIT_SUBTYPE" val="d"/>
  <p:tag name="KSO_WM_DIAGRAM_VIRTUALLY_FRAME" val="{&quot;height&quot;:344.56622047244093,&quot;left&quot;:304.9303937007874,&quot;top&quot;:30.632440944881882,&quot;width&quot;:264.11496062992126}"/>
</p:tagLst>
</file>

<file path=ppt/tags/tag12.xml><?xml version="1.0" encoding="utf-8"?>
<p:tagLst xmlns:p="http://schemas.openxmlformats.org/presentationml/2006/main">
  <p:tag name="KSO_WM_DIAGRAM_VIRTUALLY_FRAME" val="{&quot;height&quot;:344.56622047244093,&quot;left&quot;:304.9303937007874,&quot;top&quot;:30.632440944881882,&quot;width&quot;:264.11496062992126}"/>
</p:tagLst>
</file>

<file path=ppt/tags/tag13.xml><?xml version="1.0" encoding="utf-8"?>
<p:tagLst xmlns:p="http://schemas.openxmlformats.org/presentationml/2006/main">
  <p:tag name="KSO_WM_BEAUTIFY_FLAG" val="#wm#"/>
  <p:tag name="KSO_WM_UNIT_TYPE" val="l_h_i"/>
  <p:tag name="KSO_WM_UNIT_INDEX" val="1_5_3"/>
  <p:tag name="KSO_WM_UNIT_ID" val="diagram19882022_4*l_h_i*1_5_3"/>
  <p:tag name="KSO_WM_TEMPLATE_INDEX" val="19882022"/>
  <p:tag name="KSO_WM_TAG_VERSION" val="2.0"/>
  <p:tag name="KSO_WM_DIAGRAM_GROUP_CODE" val="l1-1"/>
  <p:tag name="KSO_WM_DIAGRAM_VIRTUALLY_FRAME" val="{&quot;height&quot;:344.56622047244093,&quot;left&quot;:304.9303937007874,&quot;top&quot;:30.632440944881882,&quot;width&quot;:264.11496062992126}"/>
</p:tagLst>
</file>

<file path=ppt/tags/tag14.xml><?xml version="1.0" encoding="utf-8"?>
<p:tagLst xmlns:p="http://schemas.openxmlformats.org/presentationml/2006/main">
  <p:tag name="KSO_WM_BEAUTIFY_FLAG" val="#wm#"/>
  <p:tag name="KSO_WM_UNIT_TYPE" val="l_h_i"/>
  <p:tag name="KSO_WM_UNIT_INDEX" val="1_5_1"/>
  <p:tag name="KSO_WM_UNIT_ID" val="diagram19882022_4*l_h_i*1_5_1"/>
  <p:tag name="KSO_WM_TEMPLATE_INDEX" val="19882022"/>
  <p:tag name="KSO_WM_TAG_VERSION" val="2.0"/>
  <p:tag name="KSO_WM_DIAGRAM_GROUP_CODE" val="l1-1"/>
  <p:tag name="KSO_WM_UNIT_SUBTYPE" val="d"/>
  <p:tag name="KSO_WM_DIAGRAM_VIRTUALLY_FRAME" val="{&quot;height&quot;:344.56622047244093,&quot;left&quot;:304.9303937007874,&quot;top&quot;:30.632440944881882,&quot;width&quot;:264.11496062992126}"/>
</p:tagLst>
</file>

<file path=ppt/tags/tag15.xml><?xml version="1.0" encoding="utf-8"?>
<p:tagLst xmlns:p="http://schemas.openxmlformats.org/presentationml/2006/main">
  <p:tag name="PA" val="v5.2.8"/>
</p:tagLst>
</file>

<file path=ppt/tags/tag16.xml><?xml version="1.0" encoding="utf-8"?>
<p:tagLst xmlns:p="http://schemas.openxmlformats.org/presentationml/2006/main">
  <p:tag name="PA" val="v5.2.8"/>
</p:tagLst>
</file>

<file path=ppt/tags/tag17.xml><?xml version="1.0" encoding="utf-8"?>
<p:tagLst xmlns:p="http://schemas.openxmlformats.org/presentationml/2006/main">
  <p:tag name="KSO_WM_DIAGRAM_VIRTUALLY_FRAME" val="{&quot;height&quot;:376.4,&quot;left&quot;:98.25,&quot;top&quot;:143.05,&quot;width&quot;:758.95}"/>
</p:tagLst>
</file>

<file path=ppt/tags/tag18.xml><?xml version="1.0" encoding="utf-8"?>
<p:tagLst xmlns:p="http://schemas.openxmlformats.org/presentationml/2006/main">
  <p:tag name="KSO_WM_DIAGRAM_VIRTUALLY_FRAME" val="{&quot;height&quot;:376.4,&quot;left&quot;:98.25,&quot;top&quot;:143.05,&quot;width&quot;:758.95}"/>
</p:tagLst>
</file>

<file path=ppt/tags/tag19.xml><?xml version="1.0" encoding="utf-8"?>
<p:tagLst xmlns:p="http://schemas.openxmlformats.org/presentationml/2006/main">
  <p:tag name="KSO_WM_DIAGRAM_VIRTUALLY_FRAME" val="{&quot;height&quot;:376.4,&quot;left&quot;:98.25,&quot;top&quot;:143.05,&quot;width&quot;:758.95}"/>
</p:tagLst>
</file>

<file path=ppt/tags/tag2.xml><?xml version="1.0" encoding="utf-8"?>
<p:tagLst xmlns:p="http://schemas.openxmlformats.org/presentationml/2006/main">
  <p:tag name="KSO_WM_UNIT_ID" val="diagram19882022_4*l_h_i*1_1_3"/>
  <p:tag name="KSO_WM_TEMPLATE_INDEX" val="19882022"/>
  <p:tag name="KSO_WM_TAG_VERSION" val="2.0"/>
  <p:tag name="KSO_WM_DIAGRAM_GROUP_CODE" val="l1-1"/>
</p:tagLst>
</file>

<file path=ppt/tags/tag20.xml><?xml version="1.0" encoding="utf-8"?>
<p:tagLst xmlns:p="http://schemas.openxmlformats.org/presentationml/2006/main">
  <p:tag name="PA" val="v5.2.11"/>
  <p:tag name="KSO_WM_DIAGRAM_VIRTUALLY_FRAME" val="{&quot;height&quot;:376.4,&quot;left&quot;:98.25,&quot;top&quot;:143.05,&quot;width&quot;:758.95}"/>
</p:tagLst>
</file>

<file path=ppt/tags/tag21.xml><?xml version="1.0" encoding="utf-8"?>
<p:tagLst xmlns:p="http://schemas.openxmlformats.org/presentationml/2006/main">
  <p:tag name="KSO_WM_DIAGRAM_VIRTUALLY_FRAME" val="{&quot;height&quot;:376.4,&quot;left&quot;:98.25,&quot;top&quot;:143.05,&quot;width&quot;:758.95}"/>
</p:tagLst>
</file>

<file path=ppt/tags/tag22.xml><?xml version="1.0" encoding="utf-8"?>
<p:tagLst xmlns:p="http://schemas.openxmlformats.org/presentationml/2006/main">
  <p:tag name="KSO_WM_DIAGRAM_VIRTUALLY_FRAME" val="{&quot;height&quot;:376.4,&quot;left&quot;:98.25,&quot;top&quot;:143.05,&quot;width&quot;:758.95}"/>
</p:tagLst>
</file>

<file path=ppt/tags/tag23.xml><?xml version="1.0" encoding="utf-8"?>
<p:tagLst xmlns:p="http://schemas.openxmlformats.org/presentationml/2006/main">
  <p:tag name="KSO_WM_DIAGRAM_VIRTUALLY_FRAME" val="{&quot;height&quot;:376.4,&quot;left&quot;:98.25,&quot;top&quot;:143.05,&quot;width&quot;:758.95}"/>
</p:tagLst>
</file>

<file path=ppt/tags/tag24.xml><?xml version="1.0" encoding="utf-8"?>
<p:tagLst xmlns:p="http://schemas.openxmlformats.org/presentationml/2006/main">
  <p:tag name="KSO_WM_DIAGRAM_VIRTUALLY_FRAME" val="{&quot;height&quot;:376.4,&quot;left&quot;:98.25,&quot;top&quot;:143.05,&quot;width&quot;:758.95}"/>
</p:tagLst>
</file>

<file path=ppt/tags/tag25.xml><?xml version="1.0" encoding="utf-8"?>
<p:tagLst xmlns:p="http://schemas.openxmlformats.org/presentationml/2006/main">
  <p:tag name="PA" val="v5.2.11"/>
  <p:tag name="KSO_WM_DIAGRAM_VIRTUALLY_FRAME" val="{&quot;height&quot;:376.4,&quot;left&quot;:98.25,&quot;top&quot;:143.05,&quot;width&quot;:758.95}"/>
</p:tagLst>
</file>

<file path=ppt/tags/tag26.xml><?xml version="1.0" encoding="utf-8"?>
<p:tagLst xmlns:p="http://schemas.openxmlformats.org/presentationml/2006/main">
  <p:tag name="KSO_WM_DIAGRAM_VIRTUALLY_FRAME" val="{&quot;height&quot;:376.4,&quot;left&quot;:98.25,&quot;top&quot;:143.05,&quot;width&quot;:758.95}"/>
</p:tagLst>
</file>

<file path=ppt/tags/tag27.xml><?xml version="1.0" encoding="utf-8"?>
<p:tagLst xmlns:p="http://schemas.openxmlformats.org/presentationml/2006/main">
  <p:tag name="PA" val="v5.2.11"/>
</p:tagLst>
</file>

<file path=ppt/tags/tag28.xml><?xml version="1.0" encoding="utf-8"?>
<p:tagLst xmlns:p="http://schemas.openxmlformats.org/presentationml/2006/main">
  <p:tag name="PA" val="v5.2.8"/>
</p:tagLst>
</file>

<file path=ppt/tags/tag29.xml><?xml version="1.0" encoding="utf-8"?>
<p:tagLst xmlns:p="http://schemas.openxmlformats.org/presentationml/2006/main">
  <p:tag name="KSO_WM_DIAGRAM_VIRTUALLY_FRAME" val="{&quot;height&quot;:311.19629921259843,&quot;left&quot;:113.06433070866142,&quot;top&quot;:133.75370078740156,&quot;width&quot;:744.1356692913386}"/>
</p:tagLst>
</file>

<file path=ppt/tags/tag3.xml><?xml version="1.0" encoding="utf-8"?>
<p:tagLst xmlns:p="http://schemas.openxmlformats.org/presentationml/2006/main">
  <p:tag name="KSO_WM_UNIT_ID" val="diagram19882022_4*l_h_i*1_1_1"/>
  <p:tag name="KSO_WM_TEMPLATE_INDEX" val="19882022"/>
  <p:tag name="KSO_WM_TAG_VERSION" val="2.0"/>
  <p:tag name="KSO_WM_DIAGRAM_GROUP_CODE" val="l1-1"/>
  <p:tag name="KSO_WM_UNIT_SUBTYPE" val="d"/>
  <p:tag name="KSO_WM_DIAGRAM_VIRTUALLY_FRAME" val="{&quot;height&quot;:344.56622047244093,&quot;left&quot;:304.9303937007874,&quot;top&quot;:30.632440944881882,&quot;width&quot;:264.11496062992126}"/>
</p:tagLst>
</file>

<file path=ppt/tags/tag30.xml><?xml version="1.0" encoding="utf-8"?>
<p:tagLst xmlns:p="http://schemas.openxmlformats.org/presentationml/2006/main">
  <p:tag name="KSO_WM_DIAGRAM_VIRTUALLY_FRAME" val="{&quot;height&quot;:311.19629921259843,&quot;left&quot;:113.06433070866142,&quot;top&quot;:133.75370078740156,&quot;width&quot;:744.1356692913386}"/>
</p:tagLst>
</file>

<file path=ppt/tags/tag31.xml><?xml version="1.0" encoding="utf-8"?>
<p:tagLst xmlns:p="http://schemas.openxmlformats.org/presentationml/2006/main">
  <p:tag name="KSO_WM_DIAGRAM_VIRTUALLY_FRAME" val="{&quot;height&quot;:311.19629921259843,&quot;left&quot;:113.06433070866142,&quot;top&quot;:133.75370078740156,&quot;width&quot;:744.1356692913386}"/>
</p:tagLst>
</file>

<file path=ppt/tags/tag32.xml><?xml version="1.0" encoding="utf-8"?>
<p:tagLst xmlns:p="http://schemas.openxmlformats.org/presentationml/2006/main">
  <p:tag name="PA" val="v5.2.11"/>
  <p:tag name="KSO_WM_DIAGRAM_VIRTUALLY_FRAME" val="{&quot;height&quot;:311.19629921259843,&quot;left&quot;:113.06433070866142,&quot;top&quot;:133.75370078740156,&quot;width&quot;:744.1356692913386}"/>
</p:tagLst>
</file>

<file path=ppt/tags/tag33.xml><?xml version="1.0" encoding="utf-8"?>
<p:tagLst xmlns:p="http://schemas.openxmlformats.org/presentationml/2006/main">
  <p:tag name="KSO_WM_DIAGRAM_VIRTUALLY_FRAME" val="{&quot;height&quot;:311.19629921259843,&quot;left&quot;:113.06433070866142,&quot;top&quot;:133.75370078740156,&quot;width&quot;:744.1356692913386}"/>
</p:tagLst>
</file>

<file path=ppt/tags/tag34.xml><?xml version="1.0" encoding="utf-8"?>
<p:tagLst xmlns:p="http://schemas.openxmlformats.org/presentationml/2006/main">
  <p:tag name="KSO_WM_DIAGRAM_VIRTUALLY_FRAME" val="{&quot;height&quot;:311.19629921259843,&quot;left&quot;:113.06433070866142,&quot;top&quot;:133.75370078740156,&quot;width&quot;:744.1356692913386}"/>
</p:tagLst>
</file>

<file path=ppt/tags/tag35.xml><?xml version="1.0" encoding="utf-8"?>
<p:tagLst xmlns:p="http://schemas.openxmlformats.org/presentationml/2006/main">
  <p:tag name="KSO_WM_DIAGRAM_VIRTUALLY_FRAME" val="{&quot;height&quot;:311.19629921259843,&quot;left&quot;:113.06433070866142,&quot;top&quot;:133.75370078740156,&quot;width&quot;:744.1356692913386}"/>
</p:tagLst>
</file>

<file path=ppt/tags/tag36.xml><?xml version="1.0" encoding="utf-8"?>
<p:tagLst xmlns:p="http://schemas.openxmlformats.org/presentationml/2006/main">
  <p:tag name="KSO_WM_DIAGRAM_VIRTUALLY_FRAME" val="{&quot;height&quot;:311.19629921259843,&quot;left&quot;:113.06433070866142,&quot;top&quot;:133.75370078740156,&quot;width&quot;:744.1356692913386}"/>
</p:tagLst>
</file>

<file path=ppt/tags/tag37.xml><?xml version="1.0" encoding="utf-8"?>
<p:tagLst xmlns:p="http://schemas.openxmlformats.org/presentationml/2006/main">
  <p:tag name="PA" val="v5.2.11"/>
  <p:tag name="KSO_WM_DIAGRAM_VIRTUALLY_FRAME" val="{&quot;height&quot;:311.19629921259843,&quot;left&quot;:113.06433070866142,&quot;top&quot;:133.75370078740156,&quot;width&quot;:744.1356692913386}"/>
</p:tagLst>
</file>

<file path=ppt/tags/tag38.xml><?xml version="1.0" encoding="utf-8"?>
<p:tagLst xmlns:p="http://schemas.openxmlformats.org/presentationml/2006/main">
  <p:tag name="KSO_WM_DIAGRAM_VIRTUALLY_FRAME" val="{&quot;height&quot;:311.19629921259843,&quot;left&quot;:113.06433070866142,&quot;top&quot;:133.75370078740156,&quot;width&quot;:744.1356692913386}"/>
</p:tagLst>
</file>

<file path=ppt/tags/tag39.xml><?xml version="1.0" encoding="utf-8"?>
<p:tagLst xmlns:p="http://schemas.openxmlformats.org/presentationml/2006/main">
  <p:tag name="PA" val="v5.2.8"/>
</p:tagLst>
</file>

<file path=ppt/tags/tag4.xml><?xml version="1.0" encoding="utf-8"?>
<p:tagLst xmlns:p="http://schemas.openxmlformats.org/presentationml/2006/main">
  <p:tag name="KSO_WM_UNIT_ID" val="diagram19882022_4*l_h_i*1_2_3"/>
  <p:tag name="KSO_WM_TEMPLATE_INDEX" val="19882022"/>
  <p:tag name="KSO_WM_TAG_VERSION" val="2.0"/>
  <p:tag name="KSO_WM_DIAGRAM_GROUP_CODE" val="l1-1"/>
  <p:tag name="KSO_WM_DIAGRAM_VIRTUALLY_FRAME" val="{&quot;height&quot;:344.56622047244093,&quot;left&quot;:304.9303937007874,&quot;top&quot;:30.632440944881882,&quot;width&quot;:264.11496062992126}"/>
</p:tagLst>
</file>

<file path=ppt/tags/tag40.xml><?xml version="1.0" encoding="utf-8"?>
<p:tagLst xmlns:p="http://schemas.openxmlformats.org/presentationml/2006/main">
  <p:tag name="KSO_WM_DIAGRAM_VIRTUALLY_FRAME" val="{&quot;height&quot;:191.66196850393703,&quot;left&quot;:41.1,&quot;top&quot;:196.28803149606296,&quot;width&quot;:890.7878740157481}"/>
</p:tagLst>
</file>

<file path=ppt/tags/tag41.xml><?xml version="1.0" encoding="utf-8"?>
<p:tagLst xmlns:p="http://schemas.openxmlformats.org/presentationml/2006/main">
  <p:tag name="KSO_WM_DIAGRAM_VIRTUALLY_FRAME" val="{&quot;height&quot;:191.66196850393703,&quot;left&quot;:41.1,&quot;top&quot;:196.28803149606296,&quot;width&quot;:890.7878740157481}"/>
</p:tagLst>
</file>

<file path=ppt/tags/tag42.xml><?xml version="1.0" encoding="utf-8"?>
<p:tagLst xmlns:p="http://schemas.openxmlformats.org/presentationml/2006/main">
  <p:tag name="KSO_WM_DIAGRAM_VIRTUALLY_FRAME" val="{&quot;height&quot;:191.66196850393703,&quot;left&quot;:41.1,&quot;top&quot;:196.28803149606296,&quot;width&quot;:890.7878740157481}"/>
</p:tagLst>
</file>

<file path=ppt/tags/tag43.xml><?xml version="1.0" encoding="utf-8"?>
<p:tagLst xmlns:p="http://schemas.openxmlformats.org/presentationml/2006/main">
  <p:tag name="KSO_WM_DIAGRAM_VIRTUALLY_FRAME" val="{&quot;height&quot;:191.66196850393703,&quot;left&quot;:41.1,&quot;top&quot;:196.28803149606296,&quot;width&quot;:890.7878740157481}"/>
</p:tagLst>
</file>

<file path=ppt/tags/tag44.xml><?xml version="1.0" encoding="utf-8"?>
<p:tagLst xmlns:p="http://schemas.openxmlformats.org/presentationml/2006/main">
  <p:tag name="PA" val="v5.2.11"/>
  <p:tag name="KSO_WM_DIAGRAM_VIRTUALLY_FRAME" val="{&quot;height&quot;:191.66196850393703,&quot;left&quot;:41.1,&quot;top&quot;:196.28803149606296,&quot;width&quot;:890.7878740157481}"/>
</p:tagLst>
</file>

<file path=ppt/tags/tag45.xml><?xml version="1.0" encoding="utf-8"?>
<p:tagLst xmlns:p="http://schemas.openxmlformats.org/presentationml/2006/main">
  <p:tag name="PA" val="v5.2.11"/>
  <p:tag name="KSO_WM_DIAGRAM_VIRTUALLY_FRAME" val="{&quot;height&quot;:191.66196850393703,&quot;left&quot;:41.1,&quot;top&quot;:196.28803149606296,&quot;width&quot;:890.7878740157481}"/>
</p:tagLst>
</file>

<file path=ppt/tags/tag46.xml><?xml version="1.0" encoding="utf-8"?>
<p:tagLst xmlns:p="http://schemas.openxmlformats.org/presentationml/2006/main">
  <p:tag name="PA" val="v5.2.11"/>
  <p:tag name="KSO_WM_DIAGRAM_VIRTUALLY_FRAME" val="{&quot;height&quot;:191.66196850393703,&quot;left&quot;:41.1,&quot;top&quot;:196.28803149606296,&quot;width&quot;:890.7878740157481}"/>
</p:tagLst>
</file>

<file path=ppt/tags/tag47.xml><?xml version="1.0" encoding="utf-8"?>
<p:tagLst xmlns:p="http://schemas.openxmlformats.org/presentationml/2006/main">
  <p:tag name="PA" val="v5.2.11"/>
  <p:tag name="KSO_WM_DIAGRAM_VIRTUALLY_FRAME" val="{&quot;height&quot;:191.66196850393703,&quot;left&quot;:41.1,&quot;top&quot;:196.28803149606296,&quot;width&quot;:890.7878740157481}"/>
</p:tagLst>
</file>

<file path=ppt/tags/tag48.xml><?xml version="1.0" encoding="utf-8"?>
<p:tagLst xmlns:p="http://schemas.openxmlformats.org/presentationml/2006/main">
  <p:tag name="KSO_WM_DIAGRAM_VIRTUALLY_FRAME" val="{&quot;height&quot;:191.66196850393703,&quot;left&quot;:41.1,&quot;top&quot;:196.28803149606296,&quot;width&quot;:890.7878740157481}"/>
</p:tagLst>
</file>

<file path=ppt/tags/tag49.xml><?xml version="1.0" encoding="utf-8"?>
<p:tagLst xmlns:p="http://schemas.openxmlformats.org/presentationml/2006/main">
  <p:tag name="KSO_WM_DIAGRAM_VIRTUALLY_FRAME" val="{&quot;height&quot;:191.66196850393703,&quot;left&quot;:41.1,&quot;top&quot;:196.28803149606296,&quot;width&quot;:890.7878740157481}"/>
</p:tagLst>
</file>

<file path=ppt/tags/tag5.xml><?xml version="1.0" encoding="utf-8"?>
<p:tagLst xmlns:p="http://schemas.openxmlformats.org/presentationml/2006/main">
  <p:tag name="KSO_WM_BEAUTIFY_FLAG" val="#wm#"/>
  <p:tag name="KSO_WM_UNIT_TYPE" val="l_h_i"/>
  <p:tag name="KSO_WM_UNIT_INDEX" val="1_2_2"/>
  <p:tag name="KSO_WM_UNIT_ID" val="diagram19882022_4*l_h_i*1_2_2"/>
  <p:tag name="KSO_WM_TEMPLATE_INDEX" val="19882022"/>
  <p:tag name="KSO_WM_TAG_VERSION" val="2.0"/>
  <p:tag name="KSO_WM_DIAGRAM_GROUP_CODE" val="l1-1"/>
  <p:tag name="KSO_WM_DIAGRAM_VIRTUALLY_FRAME" val="{&quot;height&quot;:344.56622047244093,&quot;left&quot;:304.9303937007874,&quot;top&quot;:30.632440944881882,&quot;width&quot;:264.11496062992126}"/>
</p:tagLst>
</file>

<file path=ppt/tags/tag50.xml><?xml version="1.0" encoding="utf-8"?>
<p:tagLst xmlns:p="http://schemas.openxmlformats.org/presentationml/2006/main">
  <p:tag name="KSO_WM_DIAGRAM_VIRTUALLY_FRAME" val="{&quot;height&quot;:191.66196850393703,&quot;left&quot;:41.1,&quot;top&quot;:196.28803149606296,&quot;width&quot;:890.7878740157481}"/>
</p:tagLst>
</file>

<file path=ppt/tags/tag51.xml><?xml version="1.0" encoding="utf-8"?>
<p:tagLst xmlns:p="http://schemas.openxmlformats.org/presentationml/2006/main">
  <p:tag name="PA" val="v5.2.8"/>
</p:tagLst>
</file>

<file path=ppt/tags/tag52.xml><?xml version="1.0" encoding="utf-8"?>
<p:tagLst xmlns:p="http://schemas.openxmlformats.org/presentationml/2006/main">
  <p:tag name="PA" val="v5.2.8"/>
</p:tagLst>
</file>

<file path=ppt/tags/tag53.xml><?xml version="1.0" encoding="utf-8"?>
<p:tagLst xmlns:p="http://schemas.openxmlformats.org/presentationml/2006/main">
  <p:tag name="KSO_WM_DIAGRAM_VIRTUALLY_FRAME" val="{&quot;height&quot;:191.66196850393703,&quot;left&quot;:41.1,&quot;top&quot;:196.28803149606296,&quot;width&quot;:890.7878740157481}"/>
</p:tagLst>
</file>

<file path=ppt/tags/tag54.xml><?xml version="1.0" encoding="utf-8"?>
<p:tagLst xmlns:p="http://schemas.openxmlformats.org/presentationml/2006/main">
  <p:tag name="KSO_WM_DIAGRAM_VIRTUALLY_FRAME" val="{&quot;height&quot;:191.66196850393703,&quot;left&quot;:41.1,&quot;top&quot;:196.28803149606296,&quot;width&quot;:890.7878740157481}"/>
</p:tagLst>
</file>

<file path=ppt/tags/tag55.xml><?xml version="1.0" encoding="utf-8"?>
<p:tagLst xmlns:p="http://schemas.openxmlformats.org/presentationml/2006/main">
  <p:tag name="PA" val="v5.2.11"/>
  <p:tag name="KSO_WM_DIAGRAM_VIRTUALLY_FRAME" val="{&quot;height&quot;:191.66196850393703,&quot;left&quot;:41.1,&quot;top&quot;:196.28803149606296,&quot;width&quot;:890.7878740157481}"/>
</p:tagLst>
</file>

<file path=ppt/tags/tag56.xml><?xml version="1.0" encoding="utf-8"?>
<p:tagLst xmlns:p="http://schemas.openxmlformats.org/presentationml/2006/main">
  <p:tag name="PA" val="v5.2.8"/>
</p:tagLst>
</file>

<file path=ppt/tags/tag57.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58.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59.xml><?xml version="1.0" encoding="utf-8"?>
<p:tagLst xmlns:p="http://schemas.openxmlformats.org/presentationml/2006/main">
  <p:tag name="PA" val="v5.2.11"/>
  <p:tag name="KSO_WM_DIAGRAM_VIRTUALLY_FRAME" val="{&quot;height&quot;:356.7671653543307,&quot;left&quot;:26.789212598425195,&quot;top&quot;:110.9328346456693,&quot;width&quot;:608.3107874015748}"/>
</p:tagLst>
</file>

<file path=ppt/tags/tag6.xml><?xml version="1.0" encoding="utf-8"?>
<p:tagLst xmlns:p="http://schemas.openxmlformats.org/presentationml/2006/main">
  <p:tag name="KSO_WM_UNIT_ID" val="diagram19882022_4*l_h_i*1_2_1"/>
  <p:tag name="KSO_WM_TEMPLATE_INDEX" val="19882022"/>
  <p:tag name="KSO_WM_TAG_VERSION" val="2.0"/>
  <p:tag name="KSO_WM_DIAGRAM_GROUP_CODE" val="l1-1"/>
  <p:tag name="KSO_WM_UNIT_SUBTYPE" val="d"/>
  <p:tag name="KSO_WM_DIAGRAM_VIRTUALLY_FRAME" val="{&quot;height&quot;:344.56622047244093,&quot;left&quot;:304.9303937007874,&quot;top&quot;:30.632440944881882,&quot;width&quot;:264.11496062992126}"/>
</p:tagLst>
</file>

<file path=ppt/tags/tag60.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61.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62.xml><?xml version="1.0" encoding="utf-8"?>
<p:tagLst xmlns:p="http://schemas.openxmlformats.org/presentationml/2006/main">
  <p:tag name="PA" val="v5.2.11"/>
  <p:tag name="KSO_WM_DIAGRAM_VIRTUALLY_FRAME" val="{&quot;height&quot;:356.7671653543307,&quot;left&quot;:26.789212598425195,&quot;top&quot;:110.9328346456693,&quot;width&quot;:608.3107874015748}"/>
</p:tagLst>
</file>

<file path=ppt/tags/tag63.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64.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65.xml><?xml version="1.0" encoding="utf-8"?>
<p:tagLst xmlns:p="http://schemas.openxmlformats.org/presentationml/2006/main">
  <p:tag name="PA" val="v5.2.11"/>
  <p:tag name="KSO_WM_DIAGRAM_VIRTUALLY_FRAME" val="{&quot;height&quot;:356.7671653543307,&quot;left&quot;:26.789212598425195,&quot;top&quot;:110.9328346456693,&quot;width&quot;:608.3107874015748}"/>
</p:tagLst>
</file>

<file path=ppt/tags/tag66.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67.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68.xml><?xml version="1.0" encoding="utf-8"?>
<p:tagLst xmlns:p="http://schemas.openxmlformats.org/presentationml/2006/main">
  <p:tag name="PA" val="v5.2.11"/>
  <p:tag name="KSO_WM_DIAGRAM_VIRTUALLY_FRAME" val="{&quot;height&quot;:356.7671653543307,&quot;left&quot;:26.789212598425195,&quot;top&quot;:110.9328346456693,&quot;width&quot;:608.3107874015748}"/>
</p:tagLst>
</file>

<file path=ppt/tags/tag69.xml><?xml version="1.0" encoding="utf-8"?>
<p:tagLst xmlns:p="http://schemas.openxmlformats.org/presentationml/2006/main">
  <p:tag name="PA" val="v5.2.11"/>
  <p:tag name="KSO_WM_DIAGRAM_VIRTUALLY_FRAME" val="{&quot;height&quot;:356.7671653543307,&quot;left&quot;:26.789212598425195,&quot;top&quot;:110.9328346456693,&quot;width&quot;:608.3107874015748}"/>
</p:tagLst>
</file>

<file path=ppt/tags/tag7.xml><?xml version="1.0" encoding="utf-8"?>
<p:tagLst xmlns:p="http://schemas.openxmlformats.org/presentationml/2006/main">
  <p:tag name="KSO_WM_DIAGRAM_VIRTUALLY_FRAME" val="{&quot;height&quot;:344.56622047244093,&quot;left&quot;:304.9303937007874,&quot;top&quot;:30.632440944881882,&quot;width&quot;:264.11496062992126}"/>
</p:tagLst>
</file>

<file path=ppt/tags/tag70.xml><?xml version="1.0" encoding="utf-8"?>
<p:tagLst xmlns:p="http://schemas.openxmlformats.org/presentationml/2006/main">
  <p:tag name="PA" val="v5.2.11"/>
  <p:tag name="KSO_WM_DIAGRAM_VIRTUALLY_FRAME" val="{&quot;height&quot;:356.7671653543307,&quot;left&quot;:26.789212598425195,&quot;top&quot;:110.9328346456693,&quot;width&quot;:608.3107874015748}"/>
</p:tagLst>
</file>

<file path=ppt/tags/tag71.xml><?xml version="1.0" encoding="utf-8"?>
<p:tagLst xmlns:p="http://schemas.openxmlformats.org/presentationml/2006/main">
  <p:tag name="PA" val="v5.2.11"/>
  <p:tag name="KSO_WM_DIAGRAM_VIRTUALLY_FRAME" val="{&quot;height&quot;:356.7671653543307,&quot;left&quot;:26.789212598425195,&quot;top&quot;:110.9328346456693,&quot;width&quot;:608.3107874015748}"/>
</p:tagLst>
</file>

<file path=ppt/tags/tag72.xml><?xml version="1.0" encoding="utf-8"?>
<p:tagLst xmlns:p="http://schemas.openxmlformats.org/presentationml/2006/main">
  <p:tag name="PA" val="v5.2.11"/>
  <p:tag name="KSO_WM_DIAGRAM_VIRTUALLY_FRAME" val="{&quot;height&quot;:356.7671653543307,&quot;left&quot;:26.789212598425195,&quot;top&quot;:110.9328346456693,&quot;width&quot;:608.3107874015748}"/>
</p:tagLst>
</file>

<file path=ppt/tags/tag73.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74.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75.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76.xml><?xml version="1.0" encoding="utf-8"?>
<p:tagLst xmlns:p="http://schemas.openxmlformats.org/presentationml/2006/main">
  <p:tag name="KSO_WM_DIAGRAM_VIRTUALLY_FRAME" val="{&quot;height&quot;:356.7671653543307,&quot;left&quot;:26.789212598425195,&quot;top&quot;:110.9328346456693,&quot;width&quot;:608.3107874015748}"/>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PA" val="v5.2.8"/>
  <p:tag name="KSO_WM_BEAUTIFY_FLAG" val=""/>
</p:tagLst>
</file>

<file path=ppt/tags/tag79.xml><?xml version="1.0" encoding="utf-8"?>
<p:tagLst xmlns:p="http://schemas.openxmlformats.org/presentationml/2006/main">
  <p:tag name="PA" val="v5.2.8"/>
  <p:tag name="KSO_WM_BEAUTIFY_FLAG" val=""/>
</p:tagLst>
</file>

<file path=ppt/tags/tag8.xml><?xml version="1.0" encoding="utf-8"?>
<p:tagLst xmlns:p="http://schemas.openxmlformats.org/presentationml/2006/main">
  <p:tag name="KSO_WM_BEAUTIFY_FLAG" val="#wm#"/>
  <p:tag name="KSO_WM_UNIT_TYPE" val="l_h_i"/>
  <p:tag name="KSO_WM_UNIT_INDEX" val="1_3_3"/>
  <p:tag name="KSO_WM_UNIT_ID" val="diagram19882022_4*l_h_i*1_3_3"/>
  <p:tag name="KSO_WM_TEMPLATE_INDEX" val="19882022"/>
  <p:tag name="KSO_WM_TAG_VERSION" val="2.0"/>
  <p:tag name="KSO_WM_DIAGRAM_GROUP_CODE" val="l1-1"/>
  <p:tag name="KSO_WM_DIAGRAM_VIRTUALLY_FRAME" val="{&quot;height&quot;:344.56622047244093,&quot;left&quot;:304.9303937007874,&quot;top&quot;:30.632440944881882,&quot;width&quot;:264.11496062992126}"/>
</p:tagLst>
</file>

<file path=ppt/tags/tag80.xml><?xml version="1.0" encoding="utf-8"?>
<p:tagLst xmlns:p="http://schemas.openxmlformats.org/presentationml/2006/main">
  <p:tag name="commondata" val="eyJjb3VudCI6MywiaGRpZCI6Ijc5MTMzYTU3YzI3ZWRhMWMwNDFhMjI5ZmE4ZGY3NDBlIiwidXNlckNvdW50IjoxfQ=="/>
</p:tagLst>
</file>

<file path=ppt/tags/tag9.xml><?xml version="1.0" encoding="utf-8"?>
<p:tagLst xmlns:p="http://schemas.openxmlformats.org/presentationml/2006/main">
  <p:tag name="KSO_WM_BEAUTIFY_FLAG" val="#wm#"/>
  <p:tag name="KSO_WM_UNIT_TYPE" val="l_h_i"/>
  <p:tag name="KSO_WM_UNIT_INDEX" val="1_3_1"/>
  <p:tag name="KSO_WM_UNIT_ID" val="diagram19882022_4*l_h_i*1_3_1"/>
  <p:tag name="KSO_WM_TEMPLATE_INDEX" val="19882022"/>
  <p:tag name="KSO_WM_TAG_VERSION" val="2.0"/>
  <p:tag name="KSO_WM_DIAGRAM_GROUP_CODE" val="l1-1"/>
  <p:tag name="KSO_WM_UNIT_SUBTYPE" val="d"/>
  <p:tag name="KSO_WM_DIAGRAM_VIRTUALLY_FRAME" val="{&quot;height&quot;:344.56622047244093,&quot;left&quot;:304.9303937007874,&quot;top&quot;:30.632440944881882,&quot;width&quot;:264.1149606299212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君黑-45简"/>
        <a:ea typeface=""/>
        <a:cs typeface=""/>
        <a:font script="Jpan" typeface="ＭＳ Ｐゴシック"/>
        <a:font script="Hang" typeface="맑은 고딕"/>
        <a:font script="Hans" typeface="汉仪君黑-4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君黑-45简"/>
        <a:ea typeface=""/>
        <a:cs typeface=""/>
        <a:font script="Jpan" typeface="ＭＳ Ｐゴシック"/>
        <a:font script="Hang" typeface="맑은 고딕"/>
        <a:font script="Hans" typeface="汉仪君黑-45简"/>
        <a:font script="Hant" typeface="新細明體"/>
        <a:font script="Arab" typeface="汉仪君黑-45简"/>
        <a:font script="Hebr" typeface="汉仪君黑-4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君黑-4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汉仪君黑-4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君黑-45简"/>
        <a:ea typeface=""/>
        <a:cs typeface=""/>
        <a:font script="Jpan" typeface="ＭＳ Ｐゴシック"/>
        <a:font script="Hang" typeface="맑은 고딕"/>
        <a:font script="Hans" typeface="汉仪君黑-45简"/>
        <a:font script="Hant" typeface="新細明體"/>
        <a:font script="Arab" typeface="汉仪君黑-45简"/>
        <a:font script="Hebr" typeface="汉仪君黑-4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君黑-4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汉仪君黑-4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君黑-45简"/>
        <a:ea typeface=""/>
        <a:cs typeface=""/>
        <a:font script="Jpan" typeface="ＭＳ Ｐゴシック"/>
        <a:font script="Hang" typeface="맑은 고딕"/>
        <a:font script="Hans" typeface="汉仪君黑-45简"/>
        <a:font script="Hant" typeface="新細明體"/>
        <a:font script="Arab" typeface="汉仪君黑-45简"/>
        <a:font script="Hebr" typeface="汉仪君黑-4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君黑-4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3620</Words>
  <Application>WPS 演示</Application>
  <PresentationFormat>宽屏</PresentationFormat>
  <Paragraphs>234</Paragraphs>
  <Slides>35</Slides>
  <Notes>18</Notes>
  <HiddenSlides>1</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35</vt:i4>
      </vt:variant>
    </vt:vector>
  </HeadingPairs>
  <TitlesOfParts>
    <vt:vector size="47" baseType="lpstr">
      <vt:lpstr>Arial</vt:lpstr>
      <vt:lpstr>宋体</vt:lpstr>
      <vt:lpstr>Wingdings</vt:lpstr>
      <vt:lpstr>汉仪君黑-45简</vt:lpstr>
      <vt:lpstr>黑体</vt:lpstr>
      <vt:lpstr>微软雅黑</vt:lpstr>
      <vt:lpstr>思源宋体 CN Heavy</vt:lpstr>
      <vt:lpstr>方正公文小标宋</vt:lpstr>
      <vt:lpstr>方正大标宋简体</vt:lpstr>
      <vt:lpstr>Arial Unicode MS</vt:lpstr>
      <vt:lpstr>汉仪君黑-45简</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40733</dc:creator>
  <cp:lastModifiedBy>李吾阳</cp:lastModifiedBy>
  <cp:revision>19</cp:revision>
  <dcterms:created xsi:type="dcterms:W3CDTF">2022-02-18T10:30:00Z</dcterms:created>
  <dcterms:modified xsi:type="dcterms:W3CDTF">2025-12-05T06:56:54Z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38A03E26674042DC81DE95BB73839557_13</vt:lpwstr>
  </property>
  <property fmtid="{D5CDD505-2E9C-101B-9397-08002B2CF9AE}" pid="3" name="KSOProductBuildVer">
    <vt:lpwstr>2052-12.1.0.23542</vt:lpwstr>
  </property>
  <property fmtid="{D5CDD505-2E9C-101B-9397-08002B2CF9AE}" pid="4" name="KSOTemplateUUID">
    <vt:lpwstr>v1.0_mb_cTRE6T9mxptb77nnoidJxg==</vt:lpwstr>
  </property>
</Properties>
</file>