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  <p:sldId id="257" r:id="rId4"/>
    <p:sldId id="261" r:id="rId5"/>
    <p:sldId id="262" r:id="rId6"/>
    <p:sldId id="290" r:id="rId7"/>
    <p:sldId id="263" r:id="rId8"/>
    <p:sldId id="291" r:id="rId9"/>
    <p:sldId id="265" r:id="rId10"/>
    <p:sldId id="267" r:id="rId11"/>
    <p:sldId id="269" r:id="rId12"/>
    <p:sldId id="270" r:id="rId13"/>
    <p:sldId id="272" r:id="rId14"/>
    <p:sldId id="274" r:id="rId15"/>
    <p:sldId id="275" r:id="rId16"/>
    <p:sldId id="287" r:id="rId17"/>
    <p:sldId id="293" r:id="rId18"/>
  </p:sldIdLst>
  <p:sldSz cx="9144000" cy="6858000" type="screen4x3"/>
  <p:notesSz cx="6858000" cy="9144000"/>
  <p:custDataLst>
    <p:tags r:id="rId22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36"/>
        <p:guide pos="288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2" Type="http://schemas.openxmlformats.org/officeDocument/2006/relationships/tags" Target="tags/tag4.xml"/><Relationship Id="rId21" Type="http://schemas.openxmlformats.org/officeDocument/2006/relationships/tableStyles" Target="tableStyles.xml"/><Relationship Id="rId20" Type="http://schemas.openxmlformats.org/officeDocument/2006/relationships/viewProps" Target="viewProps.xml"/><Relationship Id="rId2" Type="http://schemas.openxmlformats.org/officeDocument/2006/relationships/theme" Target="theme/theme1.xml"/><Relationship Id="rId19" Type="http://schemas.openxmlformats.org/officeDocument/2006/relationships/presProps" Target="presProps.xml"/><Relationship Id="rId18" Type="http://schemas.openxmlformats.org/officeDocument/2006/relationships/slide" Target="slides/slide16.xml"/><Relationship Id="rId17" Type="http://schemas.openxmlformats.org/officeDocument/2006/relationships/slide" Target="slides/slide15.xml"/><Relationship Id="rId16" Type="http://schemas.openxmlformats.org/officeDocument/2006/relationships/slide" Target="slides/slide14.xml"/><Relationship Id="rId15" Type="http://schemas.openxmlformats.org/officeDocument/2006/relationships/slide" Target="slides/slide13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anchor="ctr"/>
          <a:p>
            <a:pPr defTabSz="914400">
              <a:buClrTx/>
              <a:buSzTx/>
              <a:buFontTx/>
            </a:pPr>
            <a:r>
              <a:rPr lang="zh-CN" sz="6600" b="1" kern="1200" baseline="0">
                <a:latin typeface="Arial" panose="020B0604020202020204" pitchFamily="34" charset="0"/>
                <a:ea typeface="宋体" panose="02010600030101010101" pitchFamily="2" charset="-122"/>
              </a:rPr>
              <a:t>考研经验分享</a:t>
            </a:r>
            <a:endParaRPr lang="zh-CN" sz="6600" b="1" kern="1200" baseline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p>
            <a:pPr algn="r" defTabSz="914400">
              <a:buClrTx/>
              <a:buSzTx/>
              <a:buFontTx/>
            </a:pPr>
            <a:r>
              <a:rPr lang="zh-CN" sz="3200" kern="1200" baseline="0">
                <a:latin typeface="Arial" panose="020B0604020202020204" pitchFamily="34" charset="0"/>
                <a:ea typeface="宋体" panose="02010600030101010101" pitchFamily="2" charset="-122"/>
              </a:rPr>
              <a:t>制药工程</a:t>
            </a:r>
            <a:r>
              <a:rPr lang="en-US" altLang="zh-CN" sz="3200" kern="1200" baseline="0">
                <a:latin typeface="Arial" panose="020B0604020202020204" pitchFamily="34" charset="0"/>
                <a:ea typeface="宋体" panose="02010600030101010101" pitchFamily="2" charset="-122"/>
              </a:rPr>
              <a:t>2015</a:t>
            </a:r>
            <a:r>
              <a:rPr lang="zh-CN" altLang="en-US" sz="3200" kern="1200" baseline="0">
                <a:latin typeface="Arial" panose="020B0604020202020204" pitchFamily="34" charset="0"/>
                <a:ea typeface="宋体" panose="02010600030101010101" pitchFamily="2" charset="-122"/>
              </a:rPr>
              <a:t>级拔尖班     周慧</a:t>
            </a:r>
            <a:endParaRPr lang="zh-CN" altLang="en-US" sz="3200" kern="1200" baseline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面试流程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按成绩排名的顺序面试</a:t>
            </a:r>
            <a:endParaRPr lang="zh-CN" altLang="en-US"/>
          </a:p>
          <a:p>
            <a:r>
              <a:rPr lang="zh-CN" altLang="en-US"/>
              <a:t>三分钟中英文自我介绍</a:t>
            </a:r>
            <a:endParaRPr lang="zh-CN" altLang="en-US"/>
          </a:p>
          <a:p>
            <a:r>
              <a:rPr lang="zh-CN" altLang="en-US"/>
              <a:t>英文文献翻译（约</a:t>
            </a:r>
            <a:r>
              <a:rPr lang="en-US" altLang="zh-CN"/>
              <a:t>250</a:t>
            </a:r>
            <a:r>
              <a:rPr lang="zh-CN" altLang="en-US"/>
              <a:t>词左右）</a:t>
            </a:r>
            <a:endParaRPr lang="zh-CN" altLang="en-US"/>
          </a:p>
          <a:p>
            <a:r>
              <a:rPr lang="zh-CN" altLang="en-US"/>
              <a:t>实验操作（萃取、回流、移液）</a:t>
            </a:r>
            <a:endParaRPr lang="zh-CN" altLang="en-US"/>
          </a:p>
          <a:p>
            <a:r>
              <a:rPr lang="zh-CN" altLang="en-US"/>
              <a:t>十分钟提问</a:t>
            </a:r>
            <a:endParaRPr lang="zh-CN" alt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面试问题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en-US" altLang="zh-CN"/>
              <a:t>1.</a:t>
            </a:r>
            <a:r>
              <a:rPr lang="zh-CN" altLang="en-US"/>
              <a:t>核磁共振仪使用中匀场的命令是什么</a:t>
            </a:r>
            <a:endParaRPr lang="zh-CN" altLang="en-US"/>
          </a:p>
          <a:p>
            <a:r>
              <a:rPr lang="en-US" altLang="zh-CN"/>
              <a:t>2.</a:t>
            </a:r>
            <a:r>
              <a:rPr lang="zh-CN" altLang="en-US"/>
              <a:t>催化剂用什么表征</a:t>
            </a:r>
            <a:endParaRPr lang="zh-CN" altLang="en-US"/>
          </a:p>
          <a:p>
            <a:r>
              <a:rPr lang="en-US" altLang="zh-CN"/>
              <a:t>3.</a:t>
            </a:r>
            <a:r>
              <a:rPr lang="zh-CN" altLang="en-US"/>
              <a:t>催化剂的收率怎么看，内标物质是什么</a:t>
            </a:r>
            <a:endParaRPr lang="zh-CN" altLang="en-US"/>
          </a:p>
          <a:p>
            <a:r>
              <a:rPr lang="en-US" altLang="zh-CN"/>
              <a:t>4.</a:t>
            </a:r>
            <a:r>
              <a:rPr lang="zh-CN" altLang="en-US"/>
              <a:t>萃取时为什么会出现乳化现象</a:t>
            </a:r>
            <a:endParaRPr lang="zh-CN" altLang="en-US"/>
          </a:p>
          <a:p>
            <a:r>
              <a:rPr lang="en-US" altLang="zh-CN"/>
              <a:t>5.</a:t>
            </a:r>
            <a:r>
              <a:rPr lang="zh-CN" altLang="en-US"/>
              <a:t>乳化现象怎么破除</a:t>
            </a:r>
            <a:endParaRPr lang="zh-CN" alt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955"/>
            <a:ext cx="8229600" cy="734060"/>
          </a:xfrm>
        </p:spPr>
        <p:txBody>
          <a:bodyPr/>
          <a:p>
            <a:r>
              <a:rPr lang="zh-CN" altLang="en-US"/>
              <a:t>面试问题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en-US" altLang="zh-CN"/>
              <a:t>6.</a:t>
            </a:r>
            <a:r>
              <a:rPr lang="zh-CN" altLang="en-US"/>
              <a:t>自己用的</a:t>
            </a:r>
            <a:r>
              <a:rPr lang="en-US" altLang="zh-CN"/>
              <a:t>Origin</a:t>
            </a:r>
            <a:r>
              <a:rPr lang="zh-CN" altLang="en-US"/>
              <a:t>版本是多少</a:t>
            </a:r>
            <a:endParaRPr lang="zh-CN" altLang="en-US"/>
          </a:p>
          <a:p>
            <a:r>
              <a:rPr lang="en-US" altLang="zh-CN"/>
              <a:t>7.</a:t>
            </a:r>
            <a:r>
              <a:rPr lang="zh-CN" altLang="en-US"/>
              <a:t>气相色谱仪的型号以及品牌是多少</a:t>
            </a:r>
            <a:endParaRPr lang="zh-CN" altLang="en-US"/>
          </a:p>
          <a:p>
            <a:r>
              <a:rPr lang="en-US" altLang="zh-CN"/>
              <a:t>8.</a:t>
            </a:r>
            <a:r>
              <a:rPr lang="zh-CN" altLang="en-US"/>
              <a:t>本专业共有多少名同学</a:t>
            </a:r>
            <a:endParaRPr lang="zh-CN" altLang="en-US"/>
          </a:p>
          <a:p>
            <a:r>
              <a:rPr lang="en-US" altLang="zh-CN"/>
              <a:t>9.</a:t>
            </a:r>
            <a:r>
              <a:rPr lang="zh-CN" altLang="en-US"/>
              <a:t>为什么没有保研</a:t>
            </a:r>
            <a:endParaRPr lang="zh-CN" altLang="en-US"/>
          </a:p>
          <a:p>
            <a:r>
              <a:rPr lang="en-US" altLang="zh-CN"/>
              <a:t>10.</a:t>
            </a:r>
            <a:r>
              <a:rPr lang="zh-CN" altLang="en-US"/>
              <a:t>你有什么问题想问在座的各位老师</a:t>
            </a:r>
            <a:endParaRPr lang="zh-CN" alt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友情提醒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明确自己的考研目的</a:t>
            </a:r>
            <a:endParaRPr lang="zh-CN" altLang="en-US"/>
          </a:p>
          <a:p>
            <a:r>
              <a:rPr lang="zh-CN" altLang="en-US"/>
              <a:t>正确的复习方向比努力更重要</a:t>
            </a:r>
            <a:endParaRPr lang="zh-CN" altLang="en-US"/>
          </a:p>
          <a:p>
            <a:r>
              <a:rPr lang="zh-CN" altLang="en-US"/>
              <a:t>具体问题具体分析，结合经验找到最适合自己的复习方法</a:t>
            </a:r>
            <a:endParaRPr lang="zh-CN" altLang="en-US"/>
          </a:p>
          <a:p>
            <a:r>
              <a:rPr lang="zh-CN" altLang="en-US"/>
              <a:t>考研复习不是买了越多的辅导书、学了越多的内容、花了越多的时间就越好，而是要学到点子上</a:t>
            </a:r>
            <a:endParaRPr lang="zh-CN" alt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友情提醒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好时间用在刀刃上</a:t>
            </a:r>
            <a:endParaRPr lang="zh-CN" altLang="en-US"/>
          </a:p>
          <a:p>
            <a:r>
              <a:rPr lang="zh-CN" altLang="en-US"/>
              <a:t>总结是考研复习中一项至关重要的工作</a:t>
            </a:r>
            <a:endParaRPr lang="zh-CN" altLang="en-US"/>
          </a:p>
          <a:p>
            <a:r>
              <a:rPr lang="zh-CN" altLang="en-US"/>
              <a:t>让自己“学得开心”是一件非常重要的事情，别过分逼自己去学</a:t>
            </a:r>
            <a:endParaRPr lang="zh-CN" altLang="en-US"/>
          </a:p>
          <a:p>
            <a:r>
              <a:rPr lang="zh-CN" altLang="en-US"/>
              <a:t>学会（在科目和时间上）分清主次</a:t>
            </a:r>
            <a:endParaRPr lang="zh-CN" altLang="en-US"/>
          </a:p>
          <a:p>
            <a:r>
              <a:rPr lang="zh-CN" altLang="en-US"/>
              <a:t>关于玩手机与自制力的问题，考研的环境很重要</a:t>
            </a:r>
            <a:endParaRPr lang="zh-CN" altLang="en-US"/>
          </a:p>
          <a:p>
            <a:r>
              <a:rPr lang="zh-CN" altLang="en-US"/>
              <a:t>背书一定要掌握合适的方法来提高效率</a:t>
            </a:r>
            <a:endParaRPr lang="zh-CN" alt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公众号推荐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肖秀荣教授  考研政治徐涛</a:t>
            </a:r>
            <a:endParaRPr lang="zh-CN" altLang="en-US"/>
          </a:p>
          <a:p>
            <a:r>
              <a:rPr lang="zh-CN" altLang="en-US"/>
              <a:t>数学汤家凤  张宇考研数学  杨超数学考研 </a:t>
            </a:r>
            <a:endParaRPr lang="zh-CN" altLang="en-US"/>
          </a:p>
          <a:p>
            <a:r>
              <a:rPr lang="zh-CN" altLang="en-US"/>
              <a:t>唐迟老师</a:t>
            </a:r>
            <a:endParaRPr lang="zh-CN" altLang="en-US"/>
          </a:p>
          <a:p>
            <a:r>
              <a:rPr lang="zh-CN" altLang="en-US"/>
              <a:t>考研狗之家 野蛮生长考研吧 大郎神考研</a:t>
            </a:r>
            <a:endParaRPr lang="zh-CN" altLang="en-US"/>
          </a:p>
          <a:p>
            <a:r>
              <a:rPr lang="zh-CN" altLang="en-US"/>
              <a:t>研而有信</a:t>
            </a:r>
            <a:r>
              <a:rPr lang="en-US" altLang="zh-CN"/>
              <a:t>yryx  </a:t>
            </a:r>
            <a:r>
              <a:rPr lang="zh-CN" altLang="en-US"/>
              <a:t>学长讲考研</a:t>
            </a:r>
            <a:endParaRPr lang="zh-CN" altLang="en-US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文本框 1"/>
          <p:cNvSpPr txBox="1"/>
          <p:nvPr/>
        </p:nvSpPr>
        <p:spPr>
          <a:xfrm>
            <a:off x="1076960" y="1056640"/>
            <a:ext cx="7909560" cy="590804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zh-CN" altLang="en-US" sz="6600"/>
              <a:t>星辰不负赶路人</a:t>
            </a:r>
            <a:endParaRPr lang="zh-CN" altLang="en-US" sz="6600"/>
          </a:p>
          <a:p>
            <a:r>
              <a:rPr lang="zh-CN" altLang="en-US" sz="6600"/>
              <a:t>   时光不负有心人</a:t>
            </a:r>
            <a:endParaRPr lang="zh-CN" altLang="en-US" sz="6600"/>
          </a:p>
          <a:p>
            <a:endParaRPr lang="zh-CN" altLang="en-US" sz="6600"/>
          </a:p>
          <a:p>
            <a:r>
              <a:rPr lang="zh-CN" altLang="en-US" sz="4800"/>
              <a:t>    祝各位学弟学妹金榜题名</a:t>
            </a:r>
            <a:endParaRPr lang="zh-CN" altLang="en-US" sz="4800"/>
          </a:p>
          <a:p>
            <a:endParaRPr lang="zh-CN" altLang="en-US" sz="6600"/>
          </a:p>
          <a:p>
            <a:endParaRPr lang="zh-CN" altLang="en-US" sz="66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598805" y="396240"/>
            <a:ext cx="7402195" cy="1025525"/>
          </a:xfrm>
        </p:spPr>
        <p:txBody>
          <a:bodyPr/>
          <a:p>
            <a:r>
              <a:rPr lang="zh-CN" altLang="en-US"/>
              <a:t>个人情况简介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667385" y="1582420"/>
            <a:ext cx="7333615" cy="4606290"/>
          </a:xfrm>
        </p:spPr>
        <p:txBody>
          <a:bodyPr/>
          <a:p>
            <a:pPr algn="ctr"/>
            <a:r>
              <a:rPr lang="zh-CN" altLang="en-US" sz="2800"/>
              <a:t>录取院校：四川大学化学工程学院制药工程学硕</a:t>
            </a:r>
            <a:endParaRPr lang="zh-CN" altLang="en-US" sz="2800"/>
          </a:p>
          <a:p>
            <a:pPr algn="l"/>
            <a:r>
              <a:rPr lang="zh-CN" altLang="en-US" sz="2800"/>
              <a:t>分数：总分</a:t>
            </a:r>
            <a:r>
              <a:rPr lang="en-US" altLang="zh-CN" sz="2800"/>
              <a:t>354</a:t>
            </a:r>
            <a:endParaRPr lang="zh-CN" altLang="en-US" sz="2800"/>
          </a:p>
          <a:p>
            <a:pPr algn="l"/>
            <a:r>
              <a:rPr lang="zh-CN" altLang="en-US" sz="2800"/>
              <a:t>         （政治</a:t>
            </a:r>
            <a:r>
              <a:rPr lang="en-US" altLang="zh-CN" sz="2800"/>
              <a:t>71</a:t>
            </a:r>
            <a:r>
              <a:rPr lang="zh-CN" altLang="en-US" sz="2800"/>
              <a:t>英语一</a:t>
            </a:r>
            <a:r>
              <a:rPr lang="en-US" altLang="zh-CN" sz="2800"/>
              <a:t>61</a:t>
            </a:r>
            <a:r>
              <a:rPr lang="zh-CN" altLang="en-US" sz="2800"/>
              <a:t>数学二</a:t>
            </a:r>
            <a:r>
              <a:rPr lang="en-US" altLang="zh-CN" sz="2800"/>
              <a:t>99</a:t>
            </a:r>
            <a:r>
              <a:rPr lang="zh-CN" altLang="en-US" sz="2800"/>
              <a:t>有机化</a:t>
            </a:r>
            <a:r>
              <a:rPr lang="en-US" altLang="zh-CN" sz="2800"/>
              <a:t>123</a:t>
            </a:r>
            <a:r>
              <a:rPr lang="zh-CN" altLang="en-US" sz="2800"/>
              <a:t>）</a:t>
            </a:r>
            <a:endParaRPr lang="zh-CN" altLang="en-US" sz="2800"/>
          </a:p>
          <a:p>
            <a:pPr algn="l"/>
            <a:r>
              <a:rPr lang="zh-CN" altLang="en-US" sz="2800"/>
              <a:t>联系方式：</a:t>
            </a:r>
            <a:endParaRPr lang="zh-CN" altLang="en-US" sz="2800"/>
          </a:p>
          <a:p>
            <a:pPr algn="l"/>
            <a:r>
              <a:rPr lang="zh-CN" altLang="en-US" sz="2800"/>
              <a:t>                   电话：</a:t>
            </a:r>
            <a:r>
              <a:rPr lang="en-US" altLang="zh-CN" sz="2800"/>
              <a:t>18882021038</a:t>
            </a:r>
            <a:endParaRPr lang="en-US" altLang="zh-CN" sz="2800"/>
          </a:p>
          <a:p>
            <a:pPr algn="l"/>
            <a:r>
              <a:rPr lang="en-US" altLang="zh-CN" sz="2800"/>
              <a:t>                   QQ</a:t>
            </a:r>
            <a:r>
              <a:rPr lang="zh-CN" altLang="en-US" sz="2800"/>
              <a:t>：</a:t>
            </a:r>
            <a:r>
              <a:rPr lang="en-US" altLang="zh-CN" sz="2800"/>
              <a:t>1533200421</a:t>
            </a:r>
            <a:endParaRPr lang="zh-CN" altLang="en-US" sz="2800"/>
          </a:p>
          <a:p>
            <a:pPr algn="l"/>
            <a:endParaRPr lang="zh-CN" altLang="en-US" sz="28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政治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276225" y="1100455"/>
            <a:ext cx="8410575" cy="5026025"/>
          </a:xfrm>
        </p:spPr>
        <p:txBody>
          <a:bodyPr/>
          <a:p>
            <a:pPr marL="0" indent="0">
              <a:buNone/>
            </a:pP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推荐教材：肖秀荣《精讲精练》《</a:t>
            </a:r>
            <a:r>
              <a:rPr lang="en-US" altLang="zh-CN" sz="2800"/>
              <a:t>1000</a:t>
            </a:r>
            <a:r>
              <a:rPr lang="zh-CN" altLang="en-US" sz="2800"/>
              <a:t>题》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肖四肖八（徐涛小黄书）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推荐视频：徐涛基础班，强化班（腿姐的视频也可以）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时间规划：</a:t>
            </a:r>
            <a:r>
              <a:rPr lang="en-US" altLang="zh-CN" sz="2800"/>
              <a:t>8</a:t>
            </a:r>
            <a:r>
              <a:rPr lang="zh-CN" altLang="en-US" sz="2800"/>
              <a:t>月</a:t>
            </a:r>
            <a:r>
              <a:rPr lang="en-US" altLang="zh-CN" sz="2800"/>
              <a:t>——10</a:t>
            </a:r>
            <a:r>
              <a:rPr lang="zh-CN" altLang="en-US" sz="2800"/>
              <a:t>月，看视频，用精讲精练，做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</a:t>
            </a:r>
            <a:r>
              <a:rPr lang="en-US" altLang="zh-CN" sz="2800"/>
              <a:t>1000</a:t>
            </a:r>
            <a:r>
              <a:rPr lang="zh-CN" altLang="en-US" sz="2800"/>
              <a:t>题（攻选择题）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</a:t>
            </a:r>
            <a:r>
              <a:rPr lang="en-US" altLang="zh-CN" sz="2800"/>
              <a:t>11</a:t>
            </a:r>
            <a:r>
              <a:rPr lang="zh-CN" altLang="en-US" sz="2800"/>
              <a:t>月</a:t>
            </a:r>
            <a:r>
              <a:rPr lang="en-US" altLang="zh-CN" sz="2800"/>
              <a:t>——12</a:t>
            </a:r>
            <a:r>
              <a:rPr lang="zh-CN" altLang="en-US" sz="2800"/>
              <a:t>月，背肖八肖四（攻主观题）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       </a:t>
            </a:r>
            <a:endParaRPr lang="zh-CN" altLang="en-US" sz="2800"/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955"/>
            <a:ext cx="8229600" cy="564515"/>
          </a:xfrm>
        </p:spPr>
        <p:txBody>
          <a:bodyPr/>
          <a:p>
            <a:r>
              <a:rPr lang="zh-CN" altLang="en-US" sz="4800"/>
              <a:t>英语（一）</a:t>
            </a:r>
            <a:endParaRPr lang="zh-CN" altLang="en-US" sz="480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00" y="1203325"/>
            <a:ext cx="8229600" cy="4923155"/>
          </a:xfrm>
        </p:spPr>
        <p:txBody>
          <a:bodyPr/>
          <a:p>
            <a:pPr marL="0" indent="0">
              <a:buNone/>
            </a:pPr>
            <a:r>
              <a:rPr lang="en-US" altLang="zh-CN" sz="2800"/>
              <a:t>3——6</a:t>
            </a:r>
            <a:r>
              <a:rPr lang="zh-CN" altLang="en-US" sz="2800"/>
              <a:t>月：基础阶段，单词和长难句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/>
              <a:t>7——8</a:t>
            </a:r>
            <a:r>
              <a:rPr lang="zh-CN" altLang="en-US" sz="2800"/>
              <a:t>月：强化阶段，做真题，从</a:t>
            </a:r>
            <a:r>
              <a:rPr lang="en-US" altLang="zh-CN" sz="2800"/>
              <a:t>97</a:t>
            </a:r>
            <a:r>
              <a:rPr lang="zh-CN" altLang="en-US" sz="2800"/>
              <a:t>年开始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每天</a:t>
            </a:r>
            <a:r>
              <a:rPr lang="en-US" altLang="zh-CN" sz="2800"/>
              <a:t>2</a:t>
            </a:r>
            <a:r>
              <a:rPr lang="zh-CN" altLang="en-US" sz="2800"/>
              <a:t>篇阅读，定时定量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 推荐唐迟阅读的视频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/>
              <a:t>9——11</a:t>
            </a:r>
            <a:r>
              <a:rPr lang="zh-CN" altLang="en-US" sz="2800"/>
              <a:t>月中旬：大量做真题，除作文外的其他各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 项均应练习，总结方法归纳做题思路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/>
              <a:t>11</a:t>
            </a:r>
            <a:r>
              <a:rPr lang="zh-CN" altLang="en-US" sz="2800"/>
              <a:t>月中旬</a:t>
            </a:r>
            <a:r>
              <a:rPr lang="en-US" altLang="zh-CN" sz="2800"/>
              <a:t>——</a:t>
            </a:r>
            <a:r>
              <a:rPr lang="zh-CN" altLang="en-US" sz="2800"/>
              <a:t>考前：搞定作文，模拟考场练习真题</a:t>
            </a:r>
            <a:endParaRPr lang="zh-CN" altLang="en-US" sz="2800"/>
          </a:p>
          <a:p>
            <a:pPr marL="0" indent="0">
              <a:buNone/>
            </a:pPr>
            <a:endParaRPr lang="zh-CN" altLang="en-US" sz="28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英语（一）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pPr marL="0" indent="0">
              <a:buNone/>
            </a:pPr>
            <a:r>
              <a:rPr lang="zh-CN" altLang="en-US"/>
              <a:t>阅读做题方法：</a:t>
            </a:r>
            <a:r>
              <a:rPr lang="zh-CN" altLang="en-US" sz="2800"/>
              <a:t>定时做完阅读后，看全文的英 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              汉互译，长难句选择两到三句，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               单词很重要，可单独摘抄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/>
              <a:t>作文：喜欢用模板的同学可以用模板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            王江涛老师 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 </a:t>
            </a:r>
            <a:endParaRPr lang="zh-CN" altLang="en-US" sz="2400"/>
          </a:p>
          <a:p>
            <a:pPr marL="0" indent="0">
              <a:buNone/>
            </a:pPr>
            <a:r>
              <a:rPr lang="zh-CN" altLang="en-US" sz="2400"/>
              <a:t>                                                                                     </a:t>
            </a:r>
            <a:endParaRPr lang="zh-CN" alt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数学（二）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180340" y="1509395"/>
            <a:ext cx="8687435" cy="4617085"/>
          </a:xfrm>
        </p:spPr>
        <p:txBody>
          <a:bodyPr/>
          <a:p>
            <a:pPr marL="0" indent="0">
              <a:buNone/>
            </a:pPr>
            <a:r>
              <a:rPr lang="en-US" altLang="zh-CN" sz="2800"/>
              <a:t>3——6</a:t>
            </a:r>
            <a:r>
              <a:rPr lang="zh-CN" altLang="en-US" sz="2800"/>
              <a:t>月：基础阶段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汤家凤基础视频，做笔记，课后习题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做</a:t>
            </a:r>
            <a:r>
              <a:rPr lang="en-US" altLang="zh-CN" sz="2800"/>
              <a:t>1800</a:t>
            </a:r>
            <a:r>
              <a:rPr lang="zh-CN" altLang="en-US" sz="2800"/>
              <a:t>题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/>
              <a:t>7——8</a:t>
            </a:r>
            <a:r>
              <a:rPr lang="zh-CN" altLang="en-US" sz="2800"/>
              <a:t>月：强化阶段，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张宇强化视频，李永乐线代强化视频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练习可用张宇</a:t>
            </a:r>
            <a:r>
              <a:rPr lang="en-US" altLang="zh-CN" sz="2800"/>
              <a:t>1000</a:t>
            </a:r>
            <a:r>
              <a:rPr lang="zh-CN" altLang="en-US" sz="2800"/>
              <a:t>题加汤家凤</a:t>
            </a:r>
            <a:r>
              <a:rPr lang="en-US" altLang="zh-CN" sz="2800"/>
              <a:t>1800</a:t>
            </a:r>
            <a:r>
              <a:rPr lang="zh-CN" altLang="en-US" sz="2800"/>
              <a:t>题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线代可以选用李永乐的资料</a:t>
            </a:r>
            <a:endParaRPr lang="zh-CN" altLang="en-US" sz="2800"/>
          </a:p>
          <a:p>
            <a:pPr marL="0" indent="0">
              <a:buNone/>
            </a:pPr>
            <a:endParaRPr lang="zh-CN" altLang="en-US" sz="28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数学（二）</a:t>
            </a:r>
            <a:endParaRPr lang="en-US" altLang="zh-CN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pPr marL="0" indent="0">
              <a:buNone/>
            </a:pPr>
            <a:r>
              <a:rPr lang="en-US" altLang="zh-CN">
                <a:sym typeface="+mn-ea"/>
              </a:rPr>
              <a:t>9——12</a:t>
            </a:r>
            <a:r>
              <a:rPr lang="zh-CN" altLang="en-US">
                <a:sym typeface="+mn-ea"/>
              </a:rPr>
              <a:t>月：做真题，可从</a:t>
            </a:r>
            <a:r>
              <a:rPr lang="en-US" altLang="zh-CN">
                <a:sym typeface="+mn-ea"/>
              </a:rPr>
              <a:t>2000</a:t>
            </a:r>
            <a:r>
              <a:rPr lang="zh-CN" altLang="en-US">
                <a:sym typeface="+mn-ea"/>
              </a:rPr>
              <a:t>年开始                   </a:t>
            </a:r>
            <a:endParaRPr lang="zh-CN" altLang="en-US"/>
          </a:p>
          <a:p>
            <a:pPr marL="0" indent="0">
              <a:buNone/>
            </a:pPr>
            <a:r>
              <a:rPr lang="zh-CN" altLang="en-US">
                <a:sym typeface="+mn-ea"/>
              </a:rPr>
              <a:t>                    真题（选一个老师的就行）</a:t>
            </a:r>
            <a:endParaRPr lang="zh-CN" altLang="en-US">
              <a:sym typeface="+mn-ea"/>
            </a:endParaRPr>
          </a:p>
          <a:p>
            <a:pPr marL="0" indent="0">
              <a:buNone/>
            </a:pPr>
            <a:r>
              <a:rPr lang="zh-CN" altLang="en-US">
                <a:sym typeface="+mn-ea"/>
              </a:rPr>
              <a:t>                    模拟题可用汤家凤的八套卷，合             </a:t>
            </a:r>
            <a:endParaRPr lang="zh-CN" altLang="en-US"/>
          </a:p>
          <a:p>
            <a:pPr marL="0" indent="0">
              <a:buNone/>
            </a:pPr>
            <a:r>
              <a:rPr lang="zh-CN" altLang="en-US"/>
              <a:t>                    工大超越共创卷等</a:t>
            </a:r>
            <a:endParaRPr lang="zh-CN" alt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专业课复习方法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pPr marL="0" indent="0">
              <a:buNone/>
            </a:pPr>
            <a:r>
              <a:rPr lang="en-US" altLang="zh-CN" sz="2800"/>
              <a:t>9</a:t>
            </a:r>
            <a:r>
              <a:rPr lang="zh-CN" altLang="en-US" sz="2800"/>
              <a:t>月中旬</a:t>
            </a:r>
            <a:r>
              <a:rPr lang="en-US" altLang="zh-CN" sz="2800"/>
              <a:t>——10</a:t>
            </a:r>
            <a:r>
              <a:rPr lang="zh-CN" altLang="en-US" sz="2800"/>
              <a:t>月中旬：配合教材看视频，记笔记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/>
              <a:t>10</a:t>
            </a:r>
            <a:r>
              <a:rPr lang="zh-CN" altLang="en-US" sz="2800"/>
              <a:t>月中旬</a:t>
            </a:r>
            <a:r>
              <a:rPr lang="en-US" altLang="zh-CN" sz="2800"/>
              <a:t>——11</a:t>
            </a:r>
            <a:r>
              <a:rPr lang="zh-CN" altLang="en-US" sz="2800"/>
              <a:t>月中旬：每天一套真题，不懂得知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                      识点在书上标注，过两遍</a:t>
            </a:r>
            <a:endParaRPr lang="zh-CN" altLang="en-US" sz="2800"/>
          </a:p>
          <a:p>
            <a:pPr marL="0" indent="0">
              <a:buNone/>
            </a:pPr>
            <a:r>
              <a:rPr lang="en-US" altLang="zh-CN" sz="2800"/>
              <a:t>11</a:t>
            </a:r>
            <a:r>
              <a:rPr lang="zh-CN" altLang="en-US" sz="2800"/>
              <a:t>月中旬</a:t>
            </a:r>
            <a:r>
              <a:rPr lang="en-US" altLang="zh-CN" sz="2800"/>
              <a:t>——</a:t>
            </a:r>
            <a:r>
              <a:rPr lang="zh-CN" altLang="en-US" sz="2800"/>
              <a:t>考前：结合标注的知识点，继续重复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                                 刷真题。</a:t>
            </a:r>
            <a:endParaRPr lang="zh-CN" altLang="en-US" sz="28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复试规则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7200" y="1532890"/>
            <a:ext cx="8529955" cy="4593590"/>
          </a:xfrm>
        </p:spPr>
        <p:txBody>
          <a:bodyPr/>
          <a:p>
            <a:pPr marL="0" indent="0">
              <a:buNone/>
            </a:pPr>
            <a:r>
              <a:rPr lang="zh-CN" altLang="en-US" sz="2800"/>
              <a:t>复试成绩（</a:t>
            </a:r>
            <a:r>
              <a:rPr lang="en-US" altLang="zh-CN" sz="2800"/>
              <a:t>200</a:t>
            </a:r>
            <a:r>
              <a:rPr lang="zh-CN" altLang="en-US" sz="2800"/>
              <a:t>分）</a:t>
            </a:r>
            <a:r>
              <a:rPr lang="en-US" altLang="zh-CN" sz="2800"/>
              <a:t>=</a:t>
            </a:r>
            <a:r>
              <a:rPr lang="zh-CN" altLang="en-US" sz="2800"/>
              <a:t>笔试（</a:t>
            </a:r>
            <a:r>
              <a:rPr lang="en-US" altLang="zh-CN" sz="2800"/>
              <a:t>100</a:t>
            </a:r>
            <a:r>
              <a:rPr lang="zh-CN" altLang="en-US" sz="2800"/>
              <a:t>分）</a:t>
            </a:r>
            <a:r>
              <a:rPr lang="en-US" altLang="zh-CN" sz="2800"/>
              <a:t>+</a:t>
            </a:r>
            <a:r>
              <a:rPr lang="zh-CN" altLang="en-US" sz="2800"/>
              <a:t>面试（</a:t>
            </a:r>
            <a:r>
              <a:rPr lang="en-US" altLang="zh-CN" sz="2800"/>
              <a:t>100</a:t>
            </a:r>
            <a:r>
              <a:rPr lang="zh-CN" altLang="en-US" sz="2800"/>
              <a:t>分）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总成绩</a:t>
            </a:r>
            <a:r>
              <a:rPr lang="en-US" altLang="zh-CN" sz="2800"/>
              <a:t>=</a:t>
            </a:r>
            <a:r>
              <a:rPr lang="zh-CN" altLang="en-US" sz="2800"/>
              <a:t>初试</a:t>
            </a:r>
            <a:r>
              <a:rPr lang="en-US" altLang="zh-CN" sz="2800"/>
              <a:t>*50</a:t>
            </a:r>
            <a:r>
              <a:rPr lang="zh-CN" altLang="en-US" sz="2800"/>
              <a:t>％</a:t>
            </a:r>
            <a:r>
              <a:rPr lang="en-US" altLang="zh-CN" sz="2800"/>
              <a:t>+</a:t>
            </a:r>
            <a:r>
              <a:rPr lang="zh-CN" altLang="en-US" sz="2800"/>
              <a:t>复试</a:t>
            </a:r>
            <a:r>
              <a:rPr lang="en-US" altLang="zh-CN" sz="2800"/>
              <a:t>*50%</a:t>
            </a:r>
            <a:endParaRPr lang="en-US" altLang="zh-CN" sz="2800"/>
          </a:p>
          <a:p>
            <a:pPr marL="0" indent="0">
              <a:buNone/>
            </a:pPr>
            <a:r>
              <a:rPr lang="zh-CN" altLang="en-US" sz="2800"/>
              <a:t>复试科目：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《药剂学》崔福德 人民卫生出版社</a:t>
            </a:r>
            <a:r>
              <a:rPr lang="en-US" altLang="zh-CN" sz="2800"/>
              <a:t>(</a:t>
            </a:r>
            <a:r>
              <a:rPr lang="zh-CN" altLang="en-US" sz="2800"/>
              <a:t>第六版） 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《药物化学》郑虎 人民卫生出版社（第六版）</a:t>
            </a:r>
            <a:endParaRPr lang="zh-CN" altLang="en-US" sz="2800"/>
          </a:p>
          <a:p>
            <a:pPr marL="0" indent="0">
              <a:buNone/>
            </a:pPr>
            <a:r>
              <a:rPr lang="zh-CN" altLang="en-US" sz="2800"/>
              <a:t>《药物与精细有机品合成》宋航 高等教育出版社（第一版）</a:t>
            </a:r>
            <a:endParaRPr lang="zh-CN" altLang="en-US" sz="2800"/>
          </a:p>
          <a:p>
            <a:pPr marL="0" indent="0">
              <a:buNone/>
            </a:pPr>
            <a:endParaRPr lang="zh-CN" altLang="en-US" sz="2800"/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SLIDE_MODEL_TYPE" val="cover"/>
</p:tagLst>
</file>

<file path=ppt/tags/tag2.xml><?xml version="1.0" encoding="utf-8"?>
<p:tagLst xmlns:p="http://schemas.openxmlformats.org/presentationml/2006/main">
  <p:tag name="KSO_WM_SLIDE_MODEL_TYPE" val="timeline"/>
</p:tagLst>
</file>

<file path=ppt/tags/tag3.xml><?xml version="1.0" encoding="utf-8"?>
<p:tagLst xmlns:p="http://schemas.openxmlformats.org/presentationml/2006/main">
  <p:tag name="KSO_WM_SLIDE_MODEL_TYPE" val="numdgm"/>
</p:tagLst>
</file>

<file path=ppt/tags/tag4.xml><?xml version="1.0" encoding="utf-8"?>
<p:tagLst xmlns:p="http://schemas.openxmlformats.org/presentationml/2006/main">
  <p:tag name="KSO_WM_DOC_GUID" val="{453510fd-f2ea-4374-8f74-a3b54b3996e2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1950</Words>
  <Application>WPS 演示</Application>
  <PresentationFormat/>
  <Paragraphs>136</Paragraphs>
  <Slides>16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16</vt:i4>
      </vt:variant>
    </vt:vector>
  </HeadingPairs>
  <TitlesOfParts>
    <vt:vector size="23" baseType="lpstr">
      <vt:lpstr>Arial</vt:lpstr>
      <vt:lpstr>宋体</vt:lpstr>
      <vt:lpstr>Wingdings</vt:lpstr>
      <vt:lpstr>微软雅黑</vt:lpstr>
      <vt:lpstr>Arial Unicode MS</vt:lpstr>
      <vt:lpstr>Calibri</vt:lpstr>
      <vt:lpstr>默认设计模板</vt:lpstr>
      <vt:lpstr>考研经验分享</vt:lpstr>
      <vt:lpstr>个人情况简介</vt:lpstr>
      <vt:lpstr>政治</vt:lpstr>
      <vt:lpstr>英语（一）</vt:lpstr>
      <vt:lpstr>英语（一）</vt:lpstr>
      <vt:lpstr>数学（二）</vt:lpstr>
      <vt:lpstr>数学（二）</vt:lpstr>
      <vt:lpstr>专业课复习方法</vt:lpstr>
      <vt:lpstr>复试规则</vt:lpstr>
      <vt:lpstr>面试流程</vt:lpstr>
      <vt:lpstr>面试问题</vt:lpstr>
      <vt:lpstr>面试问题</vt:lpstr>
      <vt:lpstr>友情提醒</vt:lpstr>
      <vt:lpstr>友情提醒</vt:lpstr>
      <vt:lpstr>公众号推荐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粥粥</cp:lastModifiedBy>
  <cp:revision>7</cp:revision>
  <dcterms:created xsi:type="dcterms:W3CDTF">2019-03-25T13:57:00Z</dcterms:created>
  <dcterms:modified xsi:type="dcterms:W3CDTF">2019-04-13T11:36:32Z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2052-11.1.0.8612</vt:lpwstr>
  </property>
</Properties>
</file>