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2" r:id="rId4"/>
  </p:sldMasterIdLst>
  <p:notesMasterIdLst>
    <p:notesMasterId r:id="rId9"/>
  </p:notesMasterIdLst>
  <p:sldIdLst>
    <p:sldId id="256" r:id="rId5"/>
    <p:sldId id="530" r:id="rId6"/>
    <p:sldId id="463" r:id="rId7"/>
    <p:sldId id="452" r:id="rId8"/>
    <p:sldId id="441" r:id="rId10"/>
    <p:sldId id="451" r:id="rId11"/>
    <p:sldId id="449" r:id="rId12"/>
    <p:sldId id="447" r:id="rId13"/>
    <p:sldId id="545" r:id="rId14"/>
    <p:sldId id="546" r:id="rId15"/>
    <p:sldId id="603" r:id="rId16"/>
    <p:sldId id="455" r:id="rId17"/>
    <p:sldId id="462" r:id="rId18"/>
    <p:sldId id="461" r:id="rId19"/>
    <p:sldId id="460" r:id="rId20"/>
    <p:sldId id="656" r:id="rId21"/>
    <p:sldId id="572" r:id="rId22"/>
    <p:sldId id="707" r:id="rId23"/>
    <p:sldId id="594" r:id="rId24"/>
    <p:sldId id="622" r:id="rId25"/>
    <p:sldId id="586" r:id="rId26"/>
    <p:sldId id="581" r:id="rId27"/>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FF3300"/>
    <a:srgbClr val="0088EE"/>
    <a:srgbClr val="008AF2"/>
    <a:srgbClr val="0996FF"/>
    <a:srgbClr val="00AA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p:scale>
          <a:sx n="88" d="100"/>
          <a:sy n="88" d="100"/>
        </p:scale>
        <p:origin x="-2304" y="-534"/>
      </p:cViewPr>
      <p:guideLst>
        <p:guide orient="horz" pos="2188"/>
        <p:guide pos="2880"/>
      </p:guideLst>
    </p:cSldViewPr>
  </p:slideViewPr>
  <p:notesTextViewPr>
    <p:cViewPr>
      <p:scale>
        <a:sx n="100" d="100"/>
        <a:sy n="100" d="100"/>
      </p:scale>
      <p:origin x="0" y="0"/>
    </p:cViewPr>
  </p:notesText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notesMaster" Target="notesMasters/notesMaster1.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slide" Target="slides/slide1.xml"/><Relationship Id="rId4" Type="http://schemas.openxmlformats.org/officeDocument/2006/relationships/slideMaster" Target="slideMasters/slideMaster3.xml"/><Relationship Id="rId30" Type="http://schemas.openxmlformats.org/officeDocument/2006/relationships/tableStyles" Target="tableStyles.xml"/><Relationship Id="rId3" Type="http://schemas.openxmlformats.org/officeDocument/2006/relationships/slideMaster" Target="slideMasters/slideMaster2.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4098" name="页眉占位符 1"/>
          <p:cNvSpPr>
            <a:spLocks noGrp="1"/>
          </p:cNvSpPr>
          <p:nvPr>
            <p:ph type="hdr" sz="quarter"/>
          </p:nvPr>
        </p:nvSpPr>
        <p:spPr>
          <a:xfrm>
            <a:off x="0" y="0"/>
            <a:ext cx="2971800" cy="457200"/>
          </a:xfrm>
          <a:prstGeom prst="rect">
            <a:avLst/>
          </a:prstGeom>
          <a:noFill/>
          <a:ln w="9525">
            <a:noFill/>
          </a:ln>
        </p:spPr>
        <p:txBody>
          <a:bodyPr/>
          <a:lstStyle>
            <a:lvl1pPr>
              <a:defRPr sz="1200" noProof="1">
                <a:latin typeface="Calibri" pitchFamily="34" charset="0"/>
                <a:ea typeface="微软雅黑" pitchFamily="34"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Calibri" pitchFamily="34" charset="0"/>
              <a:ea typeface="微软雅黑" pitchFamily="34" charset="-122"/>
              <a:cs typeface="+mn-cs"/>
            </a:endParaRPr>
          </a:p>
        </p:txBody>
      </p:sp>
      <p:sp>
        <p:nvSpPr>
          <p:cNvPr id="4099" name="日期占位符 2"/>
          <p:cNvSpPr>
            <a:spLocks noGrp="1"/>
          </p:cNvSpPr>
          <p:nvPr>
            <p:ph type="dt" idx="1"/>
          </p:nvPr>
        </p:nvSpPr>
        <p:spPr>
          <a:xfrm>
            <a:off x="3884613" y="0"/>
            <a:ext cx="2971800" cy="457200"/>
          </a:xfrm>
          <a:prstGeom prst="rect">
            <a:avLst/>
          </a:prstGeom>
          <a:noFill/>
          <a:ln w="9525">
            <a:noFill/>
          </a:ln>
        </p:spPr>
        <p:txBody>
          <a:bodyPr/>
          <a:lstStyle>
            <a:lvl1pPr algn="r">
              <a:defRPr sz="1200" noProof="1">
                <a:latin typeface="Calibri" pitchFamily="34" charset="0"/>
                <a:ea typeface="微软雅黑" pitchFamily="34" charset="-122"/>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Calibri" pitchFamily="34" charset="0"/>
              <a:ea typeface="微软雅黑" pitchFamily="34" charset="-122"/>
              <a:cs typeface="+mn-cs"/>
            </a:endParaRPr>
          </a:p>
        </p:txBody>
      </p:sp>
      <p:sp>
        <p:nvSpPr>
          <p:cNvPr id="6148" name="幻灯片图像占位符 3"/>
          <p:cNvSpPr>
            <a:spLocks noGrp="1"/>
          </p:cNvSpPr>
          <p:nvPr>
            <p:ph type="sldImg"/>
          </p:nvPr>
        </p:nvSpPr>
        <p:spPr>
          <a:xfrm>
            <a:off x="1143000" y="685800"/>
            <a:ext cx="4572000" cy="3429000"/>
          </a:xfrm>
          <a:prstGeom prst="rect">
            <a:avLst/>
          </a:prstGeom>
          <a:noFill/>
          <a:ln w="9525">
            <a:noFill/>
          </a:ln>
        </p:spPr>
      </p:sp>
      <p:sp>
        <p:nvSpPr>
          <p:cNvPr id="3077" name="备注占位符 4"/>
          <p:cNvSpPr>
            <a:spLocks noGrp="1" noChangeArrowheads="1"/>
          </p:cNvSpPr>
          <p:nvPr>
            <p:ph type="body" sz="quarter" idx="4294967295"/>
          </p:nvPr>
        </p:nvSpPr>
        <p:spPr bwMode="auto">
          <a:xfrm>
            <a:off x="685800" y="4343400"/>
            <a:ext cx="5486400" cy="4114800"/>
          </a:xfrm>
          <a:prstGeom prst="rect">
            <a:avLst/>
          </a:prstGeom>
          <a:noFill/>
          <a:ln w="9525">
            <a:noFill/>
            <a:miter lim="800000"/>
          </a:ln>
        </p:spPr>
        <p:txBody>
          <a:bodyPr vert="horz" wrap="square" lIns="91440" tIns="45720" rIns="91440" bIns="45720" numCol="1" anchor="ctr"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itchFamily="34" charset="0"/>
                <a:ea typeface="微软雅黑" pitchFamily="34" charset="-122"/>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Calibri" pitchFamily="34" charset="0"/>
              <a:ea typeface="微软雅黑" pitchFamily="34" charset="-122"/>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itchFamily="34" charset="0"/>
                <a:ea typeface="微软雅黑" pitchFamily="34" charset="-122"/>
              </a:rPr>
              <a:t>第二级</a:t>
            </a:r>
            <a:endParaRPr kumimoji="0" lang="zh-CN" altLang="en-US" sz="1200" b="0" i="0" u="none" strike="noStrike" kern="1200" cap="none" spc="0" normalizeH="0" baseline="0" noProof="0" smtClean="0">
              <a:ln>
                <a:noFill/>
              </a:ln>
              <a:solidFill>
                <a:schemeClr val="tx1"/>
              </a:solidFill>
              <a:effectLst/>
              <a:uLnTx/>
              <a:uFillTx/>
              <a:latin typeface="Calibri" pitchFamily="34" charset="0"/>
              <a:ea typeface="微软雅黑" pitchFamily="34" charset="-122"/>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itchFamily="34" charset="0"/>
                <a:ea typeface="微软雅黑" pitchFamily="34" charset="-122"/>
              </a:rPr>
              <a:t>第三级</a:t>
            </a:r>
            <a:endParaRPr kumimoji="0" lang="zh-CN" altLang="en-US" sz="1200" b="0" i="0" u="none" strike="noStrike" kern="1200" cap="none" spc="0" normalizeH="0" baseline="0" noProof="0" smtClean="0">
              <a:ln>
                <a:noFill/>
              </a:ln>
              <a:solidFill>
                <a:schemeClr val="tx1"/>
              </a:solidFill>
              <a:effectLst/>
              <a:uLnTx/>
              <a:uFillTx/>
              <a:latin typeface="Calibri" pitchFamily="34" charset="0"/>
              <a:ea typeface="微软雅黑" pitchFamily="34" charset="-122"/>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itchFamily="34" charset="0"/>
                <a:ea typeface="微软雅黑" pitchFamily="34" charset="-122"/>
              </a:rPr>
              <a:t>第四级</a:t>
            </a:r>
            <a:endParaRPr kumimoji="0" lang="zh-CN" altLang="en-US" sz="1200" b="0" i="0" u="none" strike="noStrike" kern="1200" cap="none" spc="0" normalizeH="0" baseline="0" noProof="0" smtClean="0">
              <a:ln>
                <a:noFill/>
              </a:ln>
              <a:solidFill>
                <a:schemeClr val="tx1"/>
              </a:solidFill>
              <a:effectLst/>
              <a:uLnTx/>
              <a:uFillTx/>
              <a:latin typeface="Calibri" pitchFamily="34" charset="0"/>
              <a:ea typeface="微软雅黑" pitchFamily="34" charset="-122"/>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itchFamily="34" charset="0"/>
                <a:ea typeface="微软雅黑" pitchFamily="34" charset="-122"/>
              </a:rPr>
              <a:t>第五级</a:t>
            </a:r>
            <a:endParaRPr kumimoji="0" lang="zh-CN" altLang="en-US" sz="1200" b="0" i="0" u="none" strike="noStrike" kern="1200" cap="none" spc="0" normalizeH="0" baseline="0" noProof="0" smtClean="0">
              <a:ln>
                <a:noFill/>
              </a:ln>
              <a:solidFill>
                <a:schemeClr val="tx1"/>
              </a:solidFill>
              <a:effectLst/>
              <a:uLnTx/>
              <a:uFillTx/>
              <a:latin typeface="Calibri" pitchFamily="34" charset="0"/>
              <a:ea typeface="微软雅黑" pitchFamily="34" charset="-122"/>
            </a:endParaRPr>
          </a:p>
        </p:txBody>
      </p:sp>
      <p:sp>
        <p:nvSpPr>
          <p:cNvPr id="4102" name="页脚占位符 5"/>
          <p:cNvSpPr>
            <a:spLocks noGrp="1"/>
          </p:cNvSpPr>
          <p:nvPr>
            <p:ph type="ftr" sz="quarter" idx="4"/>
          </p:nvPr>
        </p:nvSpPr>
        <p:spPr>
          <a:xfrm>
            <a:off x="0" y="8685213"/>
            <a:ext cx="2971800" cy="457200"/>
          </a:xfrm>
          <a:prstGeom prst="rect">
            <a:avLst/>
          </a:prstGeom>
          <a:noFill/>
          <a:ln w="9525">
            <a:noFill/>
          </a:ln>
        </p:spPr>
        <p:txBody>
          <a:bodyPr anchor="b"/>
          <a:lstStyle>
            <a:lvl1pPr>
              <a:defRPr sz="1200" noProof="1">
                <a:latin typeface="Calibri" pitchFamily="34" charset="0"/>
                <a:ea typeface="微软雅黑" pitchFamily="34"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Calibri" pitchFamily="34" charset="0"/>
              <a:ea typeface="微软雅黑" pitchFamily="34" charset="-122"/>
              <a:cs typeface="+mn-cs"/>
            </a:endParaRPr>
          </a:p>
        </p:txBody>
      </p:sp>
      <p:sp>
        <p:nvSpPr>
          <p:cNvPr id="4103" name="灯片编号占位符 6"/>
          <p:cNvSpPr>
            <a:spLocks noGrp="1"/>
          </p:cNvSpPr>
          <p:nvPr>
            <p:ph type="sldNum" sz="quarter" idx="5"/>
          </p:nvPr>
        </p:nvSpPr>
        <p:spPr>
          <a:xfrm>
            <a:off x="3884613" y="8685213"/>
            <a:ext cx="2971800" cy="457200"/>
          </a:xfrm>
          <a:prstGeom prst="rect">
            <a:avLst/>
          </a:prstGeom>
          <a:noFill/>
          <a:ln w="9525">
            <a:noFill/>
          </a:ln>
        </p:spPr>
        <p:txBody>
          <a:bodyPr vert="horz" wrap="square" lIns="91440" tIns="45720" rIns="91440" bIns="45720" numCol="1" anchor="b" anchorCtr="0" compatLnSpc="1"/>
          <a:p>
            <a:pPr lvl="0" algn="r" eaLnBrk="1" fontAlgn="base" hangingPunct="1">
              <a:buNone/>
            </a:pPr>
            <a:fld id="{9A0DB2DC-4C9A-4742-B13C-FB6460FD3503}" type="slidenum">
              <a:rPr lang="zh-CN" altLang="en-US" sz="1200" strike="noStrike" noProof="1" dirty="0">
                <a:latin typeface="Calibri" pitchFamily="34" charset="0"/>
                <a:ea typeface="微软雅黑" pitchFamily="34" charset="-122"/>
                <a:cs typeface="+mn-cs"/>
              </a:rPr>
            </a:fld>
            <a:endParaRPr lang="zh-CN" altLang="en-US" sz="1200" strike="noStrike" noProof="1" dirty="0">
              <a:latin typeface="Calibri" pitchFamily="34" charset="0"/>
              <a:ea typeface="微软雅黑" pitchFamily="34" charset="-122"/>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Calibri" pitchFamily="34" charset="0"/>
        <a:ea typeface="微软雅黑" pitchFamily="34" charset="-122"/>
      </a:defRPr>
    </a:lvl1pPr>
    <a:lvl2pPr marL="457200" lvl="1" algn="l" rtl="0" eaLnBrk="0" fontAlgn="base" hangingPunct="0">
      <a:spcBef>
        <a:spcPct val="30000"/>
      </a:spcBef>
      <a:spcAft>
        <a:spcPct val="0"/>
      </a:spcAft>
      <a:defRPr sz="1200" kern="1200">
        <a:solidFill>
          <a:schemeClr val="tx1"/>
        </a:solidFill>
        <a:latin typeface="Calibri" pitchFamily="34" charset="0"/>
        <a:ea typeface="微软雅黑" pitchFamily="34" charset="-122"/>
      </a:defRPr>
    </a:lvl2pPr>
    <a:lvl3pPr marL="914400" lvl="2" algn="l" rtl="0" eaLnBrk="0" fontAlgn="base" hangingPunct="0">
      <a:spcBef>
        <a:spcPct val="30000"/>
      </a:spcBef>
      <a:spcAft>
        <a:spcPct val="0"/>
      </a:spcAft>
      <a:defRPr sz="1200" kern="1200">
        <a:solidFill>
          <a:schemeClr val="tx1"/>
        </a:solidFill>
        <a:latin typeface="Calibri" pitchFamily="34" charset="0"/>
        <a:ea typeface="微软雅黑" pitchFamily="34" charset="-122"/>
      </a:defRPr>
    </a:lvl3pPr>
    <a:lvl4pPr marL="1371600" lvl="3" algn="l" rtl="0" eaLnBrk="0" fontAlgn="base" hangingPunct="0">
      <a:spcBef>
        <a:spcPct val="30000"/>
      </a:spcBef>
      <a:spcAft>
        <a:spcPct val="0"/>
      </a:spcAft>
      <a:defRPr sz="1200" kern="1200">
        <a:solidFill>
          <a:schemeClr val="tx1"/>
        </a:solidFill>
        <a:latin typeface="Calibri" pitchFamily="34" charset="0"/>
        <a:ea typeface="微软雅黑" pitchFamily="34" charset="-122"/>
      </a:defRPr>
    </a:lvl4pPr>
    <a:lvl5pPr marL="1828800" lvl="4" algn="l" rtl="0" eaLnBrk="0" fontAlgn="base" hangingPunct="0">
      <a:spcBef>
        <a:spcPct val="30000"/>
      </a:spcBef>
      <a:spcAft>
        <a:spcPct val="0"/>
      </a:spcAft>
      <a:defRPr sz="1200" kern="1200">
        <a:solidFill>
          <a:schemeClr val="tx1"/>
        </a:solidFill>
        <a:latin typeface="Calibri" pitchFamily="34" charset="0"/>
        <a:ea typeface="微软雅黑" pitchFamily="34" charset="-122"/>
      </a:defRPr>
    </a:lvl5pPr>
    <a:lvl6pPr marL="2286000" lvl="5" indent="0" algn="l" defTabSz="914400" eaLnBrk="0" fontAlgn="base" latinLnBrk="0" hangingPunct="0">
      <a:lnSpc>
        <a:spcPct val="100000"/>
      </a:lnSpc>
      <a:spcBef>
        <a:spcPct val="30000"/>
      </a:spcBef>
      <a:spcAft>
        <a:spcPct val="0"/>
      </a:spcAft>
      <a:buNone/>
      <a:defRPr sz="1200" b="0" i="0" u="none" kern="1200" baseline="0">
        <a:solidFill>
          <a:schemeClr val="tx1"/>
        </a:solidFill>
        <a:latin typeface="Calibri" pitchFamily="34" charset="0"/>
        <a:ea typeface="微软雅黑" pitchFamily="34" charset="-122"/>
      </a:defRPr>
    </a:lvl6pPr>
    <a:lvl7pPr marL="2743200" lvl="6" indent="0" algn="l" defTabSz="914400" eaLnBrk="0" fontAlgn="base" latinLnBrk="0" hangingPunct="0">
      <a:lnSpc>
        <a:spcPct val="100000"/>
      </a:lnSpc>
      <a:spcBef>
        <a:spcPct val="30000"/>
      </a:spcBef>
      <a:spcAft>
        <a:spcPct val="0"/>
      </a:spcAft>
      <a:buNone/>
      <a:defRPr sz="1200" b="0" i="0" u="none" kern="1200" baseline="0">
        <a:solidFill>
          <a:schemeClr val="tx1"/>
        </a:solidFill>
        <a:latin typeface="Calibri" pitchFamily="34" charset="0"/>
        <a:ea typeface="微软雅黑" pitchFamily="34" charset="-122"/>
      </a:defRPr>
    </a:lvl7pPr>
    <a:lvl8pPr marL="3200400" lvl="7" indent="0" algn="l" defTabSz="914400" eaLnBrk="0" fontAlgn="base" latinLnBrk="0" hangingPunct="0">
      <a:lnSpc>
        <a:spcPct val="100000"/>
      </a:lnSpc>
      <a:spcBef>
        <a:spcPct val="30000"/>
      </a:spcBef>
      <a:spcAft>
        <a:spcPct val="0"/>
      </a:spcAft>
      <a:buNone/>
      <a:defRPr sz="1200" b="0" i="0" u="none" kern="1200" baseline="0">
        <a:solidFill>
          <a:schemeClr val="tx1"/>
        </a:solidFill>
        <a:latin typeface="Calibri" pitchFamily="34" charset="0"/>
        <a:ea typeface="微软雅黑" pitchFamily="34" charset="-122"/>
      </a:defRPr>
    </a:lvl8pPr>
    <a:lvl9pPr marL="3657600" lvl="8" indent="0" algn="l" defTabSz="914400" eaLnBrk="0" fontAlgn="base" latinLnBrk="0" hangingPunct="0">
      <a:lnSpc>
        <a:spcPct val="100000"/>
      </a:lnSpc>
      <a:spcBef>
        <a:spcPct val="30000"/>
      </a:spcBef>
      <a:spcAft>
        <a:spcPct val="0"/>
      </a:spcAft>
      <a:buNone/>
      <a:defRPr sz="1200" b="0" i="0" u="none" kern="1200" baseline="0">
        <a:solidFill>
          <a:schemeClr val="tx1"/>
        </a:solidFill>
        <a:latin typeface="Calibri" pitchFamily="34" charset="0"/>
        <a:ea typeface="微软雅黑" pitchFamily="34" charset="-122"/>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幻灯片图像占位符 1"/>
          <p:cNvSpPr>
            <a:spLocks noGrp="1" noRot="1" noChangeAspect="1" noTextEdit="1"/>
          </p:cNvSpPr>
          <p:nvPr>
            <p:ph type="sldImg"/>
          </p:nvPr>
        </p:nvSpPr>
        <p:spPr>
          <a:ln/>
        </p:spPr>
      </p:sp>
      <p:sp>
        <p:nvSpPr>
          <p:cNvPr id="21506" name="备注占位符 2"/>
          <p:cNvSpPr>
            <a:spLocks noGrp="1"/>
          </p:cNvSpPr>
          <p:nvPr>
            <p:ph type="body"/>
          </p:nvPr>
        </p:nvSpPr>
        <p:spPr>
          <a:ln/>
        </p:spPr>
        <p:txBody>
          <a:bodyPr wrap="square" lIns="91440" tIns="45720" rIns="91440" bIns="45720" anchor="ctr" anchorCtr="0"/>
          <a:p>
            <a:pPr lvl="0"/>
            <a:endParaRPr lang="zh-CN" altLang="en-US" dirty="0"/>
          </a:p>
        </p:txBody>
      </p:sp>
      <p:sp>
        <p:nvSpPr>
          <p:cNvPr id="21507" name="灯片编号占位符 3"/>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lgn="r"/>
            <a:fld id="{9A0DB2DC-4C9A-4742-B13C-FB6460FD3503}" type="slidenum">
              <a:rPr lang="zh-CN" altLang="en-US" sz="1200" dirty="0">
                <a:latin typeface="Calibri" pitchFamily="34" charset="0"/>
                <a:ea typeface="微软雅黑" pitchFamily="34" charset="-122"/>
              </a:rPr>
            </a:fld>
            <a:endParaRPr lang="zh-CN" altLang="en-US" sz="1200" dirty="0">
              <a:latin typeface="Calibri" pitchFamily="34" charset="0"/>
              <a:ea typeface="微软雅黑" pitchFamily="34"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1" name="幻灯片图像占位符 1"/>
          <p:cNvSpPr>
            <a:spLocks noGrp="1" noRot="1" noChangeAspect="1" noTextEdit="1"/>
          </p:cNvSpPr>
          <p:nvPr>
            <p:ph type="sldImg"/>
          </p:nvPr>
        </p:nvSpPr>
        <p:spPr>
          <a:ln/>
        </p:spPr>
      </p:sp>
      <p:sp>
        <p:nvSpPr>
          <p:cNvPr id="30722" name="备注占位符 2"/>
          <p:cNvSpPr>
            <a:spLocks noGrp="1"/>
          </p:cNvSpPr>
          <p:nvPr>
            <p:ph type="body"/>
          </p:nvPr>
        </p:nvSpPr>
        <p:spPr>
          <a:ln/>
        </p:spPr>
        <p:txBody>
          <a:bodyPr wrap="square" lIns="91440" tIns="45720" rIns="91440" bIns="45720" anchor="ctr" anchorCtr="0"/>
          <a:p>
            <a:pPr lvl="0"/>
            <a:endParaRPr lang="zh-CN" altLang="en-US" dirty="0"/>
          </a:p>
        </p:txBody>
      </p:sp>
      <p:sp>
        <p:nvSpPr>
          <p:cNvPr id="30723" name="灯片编号占位符 3"/>
          <p:cNvSpPr txBox="1">
            <a:spLocks noGrp="1"/>
          </p:cNvSpPr>
          <p:nvPr>
            <p:ph type="sldNum" sz="quarter"/>
          </p:nvPr>
        </p:nvSpPr>
        <p:spPr>
          <a:xfrm>
            <a:off x="3884613" y="8685213"/>
            <a:ext cx="2971800" cy="457200"/>
          </a:xfrm>
          <a:prstGeom prst="rect">
            <a:avLst/>
          </a:prstGeom>
          <a:noFill/>
          <a:ln w="9525">
            <a:noFill/>
          </a:ln>
        </p:spPr>
        <p:txBody>
          <a:bodyPr vert="horz" wrap="square" lIns="91440" tIns="45720" rIns="91440" bIns="45720" anchor="b" anchorCtr="0"/>
          <a:p>
            <a:pPr lvl="0" algn="r"/>
            <a:fld id="{9A0DB2DC-4C9A-4742-B13C-FB6460FD3503}" type="slidenum">
              <a:rPr lang="zh-CN" altLang="en-US" sz="1200" dirty="0">
                <a:latin typeface="Calibri" pitchFamily="34" charset="0"/>
                <a:ea typeface="微软雅黑" pitchFamily="34" charset="-122"/>
              </a:rPr>
            </a:fld>
            <a:endParaRPr lang="zh-CN" altLang="en-US" sz="1200" dirty="0">
              <a:latin typeface="Calibri" pitchFamily="34" charset="0"/>
              <a:ea typeface="微软雅黑" pitchFamily="34"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a:prstGeom prst="rect">
            <a:avLst/>
          </a:prstGeom>
        </p:spPr>
        <p:txBody>
          <a:bodyPr anchor="b"/>
          <a:lstStyle>
            <a:lvl1pPr algn="ctr">
              <a:defRPr sz="45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143000" y="3602038"/>
            <a:ext cx="6858000" cy="165576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5" name="页脚占位符 4"/>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1600200"/>
            <a:ext cx="8229600" cy="4526280"/>
          </a:xfrm>
          <a:prstGeom prst="rect">
            <a:avLst/>
          </a:prstGeo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5" name="页脚占位符 4"/>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365125"/>
            <a:ext cx="1971675" cy="5811838"/>
          </a:xfrm>
          <a:prstGeom prst="rect">
            <a:avLst/>
          </a:prstGeo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628650" y="365125"/>
            <a:ext cx="5800725" cy="5811838"/>
          </a:xfrm>
          <a:prstGeom prst="rect">
            <a:avLst/>
          </a:prstGeo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5" name="页脚占位符 4"/>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a:prstGeom prst="rect">
            <a:avLst/>
          </a:prstGeom>
        </p:spPr>
        <p:txBody>
          <a:bodyPr anchor="b"/>
          <a:lstStyle>
            <a:lvl1pPr algn="ctr">
              <a:defRPr sz="45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143000" y="3602038"/>
            <a:ext cx="6858000" cy="165576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5" name="页脚占位符 4"/>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457200" y="1600200"/>
            <a:ext cx="8229600" cy="4526280"/>
          </a:xfrm>
          <a:prstGeom prst="rect">
            <a:avLst/>
          </a:prstGeo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5" name="页脚占位符 4"/>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a:prstGeom prst="rect">
            <a:avLst/>
          </a:prstGeo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5" name="页脚占位符 4"/>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628650" y="1825625"/>
            <a:ext cx="3886200" cy="4351338"/>
          </a:xfrm>
          <a:prstGeom prst="rect">
            <a:avLst/>
          </a:prstGeo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29150" y="1825625"/>
            <a:ext cx="3886200" cy="4351338"/>
          </a:xfrm>
          <a:prstGeom prst="rect">
            <a:avLst/>
          </a:prstGeo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6" name="页脚占位符 5"/>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a:prstGeom prst="rect">
            <a:avLst/>
          </a:prstGeo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2665379"/>
            <a:ext cx="3655181" cy="3524284"/>
          </a:xfrm>
          <a:prstGeom prst="rect">
            <a:avLst/>
          </a:prstGeo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a:prstGeom prst="rect">
            <a:avLst/>
          </a:prstGeo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2665379"/>
            <a:ext cx="3673182" cy="3524284"/>
          </a:xfrm>
          <a:prstGeom prst="rect">
            <a:avLst/>
          </a:prstGeo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8" name="页脚占位符 7"/>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9" name="灯片编号占位符 8"/>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4" name="页脚占位符 3"/>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5" name="灯片编号占位符 4"/>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3" name="页脚占位符 2"/>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4" name="灯片编号占位符 3"/>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a:prstGeom prst="rect">
            <a:avLst/>
          </a:prstGeo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6" name="页脚占位符 5"/>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457200" y="1600200"/>
            <a:ext cx="8229600" cy="4526280"/>
          </a:xfrm>
          <a:prstGeom prst="rect">
            <a:avLst/>
          </a:prstGeo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5" name="页脚占位符 4"/>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a:prstGeom prst="rect">
            <a:avLst/>
          </a:prstGeo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2400" b="0" i="0" u="none" strike="noStrike" kern="1200" cap="none" spc="0" normalizeH="0" baseline="0" noProof="1">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629841" y="2057400"/>
            <a:ext cx="3124012" cy="3811588"/>
          </a:xfrm>
          <a:prstGeom prst="rect">
            <a:avLst/>
          </a:prstGeo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6" name="页脚占位符 5"/>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1600200"/>
            <a:ext cx="8229600" cy="4526280"/>
          </a:xfrm>
          <a:prstGeom prst="rect">
            <a:avLst/>
          </a:prstGeo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5" name="页脚占位符 4"/>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365125"/>
            <a:ext cx="1971675" cy="5811838"/>
          </a:xfrm>
          <a:prstGeom prst="rect">
            <a:avLst/>
          </a:prstGeo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628650" y="365125"/>
            <a:ext cx="5800725" cy="5811838"/>
          </a:xfrm>
          <a:prstGeom prst="rect">
            <a:avLst/>
          </a:prstGeo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5" name="页脚占位符 4"/>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a:prstGeom prst="rect">
            <a:avLst/>
          </a:prstGeom>
        </p:spPr>
        <p:txBody>
          <a:bodyPr anchor="b"/>
          <a:lstStyle>
            <a:lvl1pPr algn="ctr">
              <a:defRPr sz="4500"/>
            </a:lvl1p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143000" y="3602038"/>
            <a:ext cx="6858000" cy="165576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5" name="页脚占位符 4"/>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457200" y="1600200"/>
            <a:ext cx="8229600" cy="4526280"/>
          </a:xfrm>
          <a:prstGeom prst="rect">
            <a:avLst/>
          </a:prstGeo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5" name="页脚占位符 4"/>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a:prstGeom prst="rect">
            <a:avLst/>
          </a:prstGeo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5" name="页脚占位符 4"/>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628650" y="1825625"/>
            <a:ext cx="3886200" cy="4351338"/>
          </a:xfrm>
          <a:prstGeom prst="rect">
            <a:avLst/>
          </a:prstGeo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29150" y="1825625"/>
            <a:ext cx="3886200" cy="4351338"/>
          </a:xfrm>
          <a:prstGeom prst="rect">
            <a:avLst/>
          </a:prstGeo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6" name="页脚占位符 5"/>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a:prstGeom prst="rect">
            <a:avLst/>
          </a:prstGeo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2665379"/>
            <a:ext cx="3655181" cy="3524284"/>
          </a:xfrm>
          <a:prstGeom prst="rect">
            <a:avLst/>
          </a:prstGeo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a:prstGeom prst="rect">
            <a:avLst/>
          </a:prstGeo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2665379"/>
            <a:ext cx="3673182" cy="3524284"/>
          </a:xfrm>
          <a:prstGeom prst="rect">
            <a:avLst/>
          </a:prstGeo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8" name="页脚占位符 7"/>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9" name="灯片编号占位符 8"/>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4" name="页脚占位符 3"/>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5" name="灯片编号占位符 4"/>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3" name="页脚占位符 2"/>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4" name="灯片编号占位符 3"/>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a:prstGeom prst="rect">
            <a:avLst/>
          </a:prstGeom>
        </p:spPr>
        <p:txBody>
          <a:bodyPr anchor="b"/>
          <a:lstStyle>
            <a:lvl1pPr>
              <a:defRPr sz="4500"/>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5" name="页脚占位符 4"/>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a:prstGeom prst="rect">
            <a:avLst/>
          </a:prstGeo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6" name="页脚占位符 5"/>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a:prstGeom prst="rect">
            <a:avLst/>
          </a:prstGeo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2400" b="0" i="0" u="none" strike="noStrike" kern="1200" cap="none" spc="0" normalizeH="0" baseline="0" noProof="1">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629841" y="2057400"/>
            <a:ext cx="3124012" cy="3811588"/>
          </a:xfrm>
          <a:prstGeom prst="rect">
            <a:avLst/>
          </a:prstGeo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6" name="页脚占位符 5"/>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457200" y="1600200"/>
            <a:ext cx="8229600" cy="4526280"/>
          </a:xfrm>
          <a:prstGeom prst="rect">
            <a:avLst/>
          </a:prstGeo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5" name="页脚占位符 4"/>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365125"/>
            <a:ext cx="1971675" cy="5811838"/>
          </a:xfrm>
          <a:prstGeom prst="rect">
            <a:avLst/>
          </a:prstGeo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628650" y="365125"/>
            <a:ext cx="5800725" cy="5811838"/>
          </a:xfrm>
          <a:prstGeom prst="rect">
            <a:avLst/>
          </a:prstGeo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5" name="页脚占位符 4"/>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6" name="灯片编号占位符 5"/>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628650" y="1825625"/>
            <a:ext cx="3886200" cy="4351338"/>
          </a:xfrm>
          <a:prstGeom prst="rect">
            <a:avLst/>
          </a:prstGeo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29150" y="1825625"/>
            <a:ext cx="3886200" cy="4351338"/>
          </a:xfrm>
          <a:prstGeom prst="rect">
            <a:avLst/>
          </a:prstGeo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6" name="页脚占位符 5"/>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a:prstGeom prst="rect">
            <a:avLst/>
          </a:prstGeo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890081" y="2665379"/>
            <a:ext cx="3655181" cy="3524284"/>
          </a:xfrm>
          <a:prstGeom prst="rect">
            <a:avLst/>
          </a:prstGeo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a:prstGeom prst="rect">
            <a:avLst/>
          </a:prstGeo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4692704" y="2665379"/>
            <a:ext cx="3673182" cy="3524284"/>
          </a:xfrm>
          <a:prstGeom prst="rect">
            <a:avLst/>
          </a:prstGeo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8" name="页脚占位符 7"/>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9" name="灯片编号占位符 8"/>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4" name="页脚占位符 3"/>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5" name="灯片编号占位符 4"/>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3" name="页脚占位符 2"/>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4" name="灯片编号占位符 3"/>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a:prstGeom prst="rect">
            <a:avLst/>
          </a:prstGeo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3887391" y="987425"/>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6" name="页脚占位符 5"/>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a:prstGeom prst="rect">
            <a:avLst/>
          </a:prstGeom>
        </p:spPr>
        <p:txBody>
          <a:bodyPr anchor="b"/>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2400" b="0" i="0" u="none" strike="noStrike" kern="1200" cap="none" spc="0" normalizeH="0" baseline="0" noProof="1">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629841" y="2057400"/>
            <a:ext cx="3124012" cy="3811588"/>
          </a:xfrm>
          <a:prstGeom prst="rect">
            <a:avLst/>
          </a:prstGeo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6" name="页脚占位符 5"/>
          <p:cNvSpPr>
            <a:spLocks noGrp="1"/>
          </p:cNvSpPr>
          <p:nvPr>
            <p:ph type="ftr" sz="quarter" idx="11"/>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7" name="灯片编号占位符 6"/>
          <p:cNvSpPr>
            <a:spLocks noGrp="1"/>
          </p:cNvSpPr>
          <p:nvPr>
            <p:ph type="sldNum" sz="quarter" idx="12"/>
          </p:nvPr>
        </p:nvSpPr>
        <p:spPr/>
        <p:txBody>
          <a:bodyPr/>
          <a:p>
            <a:pPr lvl="0" eaLnBrk="1" fontAlgn="base" hangingPunct="1">
              <a:buNone/>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3" Type="http://schemas.openxmlformats.org/officeDocument/2006/relationships/theme" Target="../theme/theme2.xml"/><Relationship Id="rId12" Type="http://schemas.openxmlformats.org/officeDocument/2006/relationships/image" Target="../media/image1.jpeg"/><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3" Type="http://schemas.openxmlformats.org/officeDocument/2006/relationships/theme" Target="../theme/theme3.xml"/><Relationship Id="rId12" Type="http://schemas.openxmlformats.org/officeDocument/2006/relationships/image" Target="../media/image1.jpeg"/><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p:sp>
        <p:nvSpPr>
          <p:cNvPr id="1026" name="矩形 1"/>
          <p:cNvSpPr/>
          <p:nvPr/>
        </p:nvSpPr>
        <p:spPr>
          <a:xfrm>
            <a:off x="0" y="0"/>
            <a:ext cx="9144000" cy="6858000"/>
          </a:xfrm>
          <a:prstGeom prst="rect">
            <a:avLst/>
          </a:prstGeom>
          <a:solidFill>
            <a:schemeClr val="bg1"/>
          </a:solidFill>
          <a:ln w="9525">
            <a:noFill/>
          </a:ln>
        </p:spPr>
        <p:txBody>
          <a:bodyPr anchor="ctr" anchorCtr="0"/>
          <a:p>
            <a:pPr lvl="0" algn="ctr"/>
            <a:endParaRPr lang="zh-CN" altLang="en-US" dirty="0">
              <a:solidFill>
                <a:srgbClr val="FFFFFF"/>
              </a:solidFill>
              <a:latin typeface="Calibri" pitchFamily="34" charset="0"/>
              <a:ea typeface="微软雅黑" pitchFamily="34" charset="-122"/>
            </a:endParaRPr>
          </a:p>
        </p:txBody>
      </p:sp>
      <p:sp>
        <p:nvSpPr>
          <p:cNvPr id="1027" name="日期占位符 3"/>
          <p:cNvSpPr>
            <a:spLocks noGrp="1"/>
          </p:cNvSpPr>
          <p:nvPr>
            <p:ph type="dt" sz="half" idx="2"/>
          </p:nvPr>
        </p:nvSpPr>
        <p:spPr>
          <a:xfrm>
            <a:off x="457200" y="6356350"/>
            <a:ext cx="2133600" cy="365125"/>
          </a:xfrm>
          <a:prstGeom prst="rect">
            <a:avLst/>
          </a:prstGeom>
          <a:noFill/>
          <a:ln w="9525">
            <a:noFill/>
          </a:ln>
        </p:spPr>
        <p:txBody>
          <a:bodyPr/>
          <a:lstStyle>
            <a:lvl1pPr>
              <a:defRPr noProof="1">
                <a:ea typeface="微软雅黑" pitchFamily="34"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1028" name="页脚占位符 4"/>
          <p:cNvSpPr>
            <a:spLocks noGrp="1"/>
          </p:cNvSpPr>
          <p:nvPr>
            <p:ph type="ftr" sz="quarter" idx="3"/>
          </p:nvPr>
        </p:nvSpPr>
        <p:spPr>
          <a:xfrm>
            <a:off x="3124200" y="6356350"/>
            <a:ext cx="2895600" cy="365125"/>
          </a:xfrm>
          <a:prstGeom prst="rect">
            <a:avLst/>
          </a:prstGeom>
          <a:noFill/>
          <a:ln w="9525">
            <a:noFill/>
          </a:ln>
        </p:spPr>
        <p:txBody>
          <a:bodyPr/>
          <a:lstStyle>
            <a:lvl1pPr>
              <a:defRPr noProof="1">
                <a:ea typeface="微软雅黑" pitchFamily="34"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1029" name="灯片编号占位符 5"/>
          <p:cNvSpPr>
            <a:spLocks noGrp="1"/>
          </p:cNvSpPr>
          <p:nvPr>
            <p:ph type="sldNum" sz="quarter" idx="4"/>
          </p:nvPr>
        </p:nvSpPr>
        <p:spPr>
          <a:xfrm>
            <a:off x="6553200" y="6356350"/>
            <a:ext cx="2133600" cy="365125"/>
          </a:xfrm>
          <a:prstGeom prst="rect">
            <a:avLst/>
          </a:prstGeom>
          <a:noFill/>
          <a:ln w="9525">
            <a:noFill/>
          </a:ln>
        </p:spPr>
        <p:txBody>
          <a:bodyPr vert="horz" wrap="square" lIns="91440" tIns="45720" rIns="91440" bIns="45720" numCol="1" anchor="t" anchorCtr="0" compatLnSpc="1"/>
          <a:lstStyle>
            <a:lvl1pPr>
              <a:defRPr>
                <a:ea typeface="微软雅黑" pitchFamily="34" charset="-122"/>
              </a:defRPr>
            </a:lvl1pPr>
          </a:lstStyle>
          <a:p>
            <a:pPr lvl="0" eaLnBrk="1" fontAlgn="base" hangingPunct="1">
              <a:buNone/>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eaLnBrk="0" fontAlgn="base" hangingPunct="0">
        <a:spcBef>
          <a:spcPct val="0"/>
        </a:spcBef>
        <a:spcAft>
          <a:spcPct val="0"/>
        </a:spcAft>
        <a:defRPr sz="4400">
          <a:solidFill>
            <a:schemeClr val="tx1"/>
          </a:solidFill>
          <a:latin typeface="Calibri" pitchFamily="34" charset="0"/>
          <a:ea typeface="宋体" pitchFamily="2" charset="-122"/>
        </a:defRPr>
      </a:lvl6pPr>
      <a:lvl7pPr marL="914400" algn="ctr" rtl="0" eaLnBrk="0" fontAlgn="base" hangingPunct="0">
        <a:spcBef>
          <a:spcPct val="0"/>
        </a:spcBef>
        <a:spcAft>
          <a:spcPct val="0"/>
        </a:spcAft>
        <a:defRPr sz="4400">
          <a:solidFill>
            <a:schemeClr val="tx1"/>
          </a:solidFill>
          <a:latin typeface="Calibri" pitchFamily="34" charset="0"/>
          <a:ea typeface="宋体" pitchFamily="2" charset="-122"/>
        </a:defRPr>
      </a:lvl7pPr>
      <a:lvl8pPr marL="1371600" algn="ctr" rtl="0" eaLnBrk="0" fontAlgn="base" hangingPunct="0">
        <a:spcBef>
          <a:spcPct val="0"/>
        </a:spcBef>
        <a:spcAft>
          <a:spcPct val="0"/>
        </a:spcAft>
        <a:defRPr sz="4400">
          <a:solidFill>
            <a:schemeClr val="tx1"/>
          </a:solidFill>
          <a:latin typeface="Calibri" pitchFamily="34" charset="0"/>
          <a:ea typeface="宋体" pitchFamily="2" charset="-122"/>
        </a:defRPr>
      </a:lvl8pPr>
      <a:lvl9pPr marL="1828800" algn="ctr" rtl="0" eaLnBrk="0" fontAlgn="base" hangingPunct="0">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lvl="5"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6pPr>
      <a:lvl7pPr marL="2971800" lvl="6"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7pPr>
      <a:lvl8pPr marL="3429000" lvl="7"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8pPr>
      <a:lvl9pPr marL="3886200" lvl="8"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9pPr>
    </p:bodyStyle>
    <p:otherStyle>
      <a:lvl1pPr marL="0" lvl="0"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p:sp>
        <p:nvSpPr>
          <p:cNvPr id="2050" name="矩形 1"/>
          <p:cNvSpPr/>
          <p:nvPr/>
        </p:nvSpPr>
        <p:spPr>
          <a:xfrm>
            <a:off x="0" y="0"/>
            <a:ext cx="9144000" cy="6858000"/>
          </a:xfrm>
          <a:prstGeom prst="rect">
            <a:avLst/>
          </a:prstGeom>
          <a:solidFill>
            <a:schemeClr val="bg1"/>
          </a:solidFill>
          <a:ln w="9525">
            <a:noFill/>
          </a:ln>
        </p:spPr>
        <p:txBody>
          <a:bodyPr anchor="ctr" anchorCtr="0"/>
          <a:p>
            <a:pPr lvl="0" algn="ctr"/>
            <a:endParaRPr lang="zh-CN" altLang="en-US" dirty="0">
              <a:solidFill>
                <a:srgbClr val="FFFFFF"/>
              </a:solidFill>
              <a:latin typeface="Calibri" pitchFamily="34" charset="0"/>
              <a:ea typeface="微软雅黑" pitchFamily="34" charset="-122"/>
            </a:endParaRPr>
          </a:p>
        </p:txBody>
      </p:sp>
      <p:sp>
        <p:nvSpPr>
          <p:cNvPr id="1027" name="日期占位符 3"/>
          <p:cNvSpPr>
            <a:spLocks noGrp="1"/>
          </p:cNvSpPr>
          <p:nvPr>
            <p:ph type="dt" sz="half" idx="2"/>
          </p:nvPr>
        </p:nvSpPr>
        <p:spPr>
          <a:xfrm>
            <a:off x="457200" y="6356350"/>
            <a:ext cx="2133600" cy="365125"/>
          </a:xfrm>
          <a:prstGeom prst="rect">
            <a:avLst/>
          </a:prstGeom>
          <a:noFill/>
          <a:ln w="9525">
            <a:noFill/>
          </a:ln>
        </p:spPr>
        <p:txBody>
          <a:bodyPr/>
          <a:lstStyle>
            <a:lvl1pPr>
              <a:defRPr noProof="1">
                <a:ea typeface="微软雅黑" pitchFamily="34"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1028" name="页脚占位符 4"/>
          <p:cNvSpPr>
            <a:spLocks noGrp="1"/>
          </p:cNvSpPr>
          <p:nvPr>
            <p:ph type="ftr" sz="quarter" idx="3"/>
          </p:nvPr>
        </p:nvSpPr>
        <p:spPr>
          <a:xfrm>
            <a:off x="3124200" y="6356350"/>
            <a:ext cx="2895600" cy="365125"/>
          </a:xfrm>
          <a:prstGeom prst="rect">
            <a:avLst/>
          </a:prstGeom>
          <a:noFill/>
          <a:ln w="9525">
            <a:noFill/>
          </a:ln>
        </p:spPr>
        <p:txBody>
          <a:bodyPr/>
          <a:lstStyle>
            <a:lvl1pPr>
              <a:defRPr noProof="1">
                <a:ea typeface="微软雅黑" pitchFamily="34"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1029" name="灯片编号占位符 5"/>
          <p:cNvSpPr>
            <a:spLocks noGrp="1"/>
          </p:cNvSpPr>
          <p:nvPr>
            <p:ph type="sldNum" sz="quarter" idx="4"/>
          </p:nvPr>
        </p:nvSpPr>
        <p:spPr>
          <a:xfrm>
            <a:off x="6553200" y="6356350"/>
            <a:ext cx="2133600" cy="365125"/>
          </a:xfrm>
          <a:prstGeom prst="rect">
            <a:avLst/>
          </a:prstGeom>
          <a:noFill/>
          <a:ln w="9525">
            <a:noFill/>
          </a:ln>
        </p:spPr>
        <p:txBody>
          <a:bodyPr vert="horz" wrap="square" lIns="91440" tIns="45720" rIns="91440" bIns="45720" numCol="1" anchor="t" anchorCtr="0" compatLnSpc="1"/>
          <a:lstStyle>
            <a:lvl1pPr>
              <a:defRPr>
                <a:ea typeface="微软雅黑" pitchFamily="34" charset="-122"/>
              </a:defRPr>
            </a:lvl1pPr>
          </a:lstStyle>
          <a:p>
            <a:pPr lvl="0" eaLnBrk="1" fontAlgn="base" hangingPunct="1">
              <a:buNone/>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eaLnBrk="0" fontAlgn="base" hangingPunct="0">
        <a:spcBef>
          <a:spcPct val="0"/>
        </a:spcBef>
        <a:spcAft>
          <a:spcPct val="0"/>
        </a:spcAft>
        <a:defRPr sz="4400">
          <a:solidFill>
            <a:schemeClr val="tx1"/>
          </a:solidFill>
          <a:latin typeface="Calibri" pitchFamily="34" charset="0"/>
          <a:ea typeface="宋体" pitchFamily="2" charset="-122"/>
        </a:defRPr>
      </a:lvl6pPr>
      <a:lvl7pPr marL="914400" algn="ctr" rtl="0" eaLnBrk="0" fontAlgn="base" hangingPunct="0">
        <a:spcBef>
          <a:spcPct val="0"/>
        </a:spcBef>
        <a:spcAft>
          <a:spcPct val="0"/>
        </a:spcAft>
        <a:defRPr sz="4400">
          <a:solidFill>
            <a:schemeClr val="tx1"/>
          </a:solidFill>
          <a:latin typeface="Calibri" pitchFamily="34" charset="0"/>
          <a:ea typeface="宋体" pitchFamily="2" charset="-122"/>
        </a:defRPr>
      </a:lvl7pPr>
      <a:lvl8pPr marL="1371600" algn="ctr" rtl="0" eaLnBrk="0" fontAlgn="base" hangingPunct="0">
        <a:spcBef>
          <a:spcPct val="0"/>
        </a:spcBef>
        <a:spcAft>
          <a:spcPct val="0"/>
        </a:spcAft>
        <a:defRPr sz="4400">
          <a:solidFill>
            <a:schemeClr val="tx1"/>
          </a:solidFill>
          <a:latin typeface="Calibri" pitchFamily="34" charset="0"/>
          <a:ea typeface="宋体" pitchFamily="2" charset="-122"/>
        </a:defRPr>
      </a:lvl8pPr>
      <a:lvl9pPr marL="1828800" algn="ctr" rtl="0" eaLnBrk="0" fontAlgn="base" hangingPunct="0">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lvl="5"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6pPr>
      <a:lvl7pPr marL="2971800" lvl="6"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7pPr>
      <a:lvl8pPr marL="3429000" lvl="7"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8pPr>
      <a:lvl9pPr marL="3886200" lvl="8"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9pPr>
    </p:bodyStyle>
    <p:otherStyle>
      <a:lvl1pPr marL="0" lvl="0"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p:sp>
        <p:nvSpPr>
          <p:cNvPr id="3074" name="矩形 1"/>
          <p:cNvSpPr/>
          <p:nvPr/>
        </p:nvSpPr>
        <p:spPr>
          <a:xfrm>
            <a:off x="0" y="0"/>
            <a:ext cx="9144000" cy="6858000"/>
          </a:xfrm>
          <a:prstGeom prst="rect">
            <a:avLst/>
          </a:prstGeom>
          <a:solidFill>
            <a:schemeClr val="bg1"/>
          </a:solidFill>
          <a:ln w="9525">
            <a:noFill/>
          </a:ln>
        </p:spPr>
        <p:txBody>
          <a:bodyPr anchor="ctr" anchorCtr="0"/>
          <a:p>
            <a:pPr lvl="0" algn="ctr"/>
            <a:endParaRPr lang="zh-CN" altLang="en-US" dirty="0">
              <a:solidFill>
                <a:srgbClr val="FFFFFF"/>
              </a:solidFill>
              <a:latin typeface="Calibri" pitchFamily="34" charset="0"/>
              <a:ea typeface="微软雅黑" pitchFamily="34" charset="-122"/>
            </a:endParaRPr>
          </a:p>
        </p:txBody>
      </p:sp>
      <p:sp>
        <p:nvSpPr>
          <p:cNvPr id="1027" name="日期占位符 3"/>
          <p:cNvSpPr>
            <a:spLocks noGrp="1"/>
          </p:cNvSpPr>
          <p:nvPr>
            <p:ph type="dt" sz="half" idx="2"/>
          </p:nvPr>
        </p:nvSpPr>
        <p:spPr>
          <a:xfrm>
            <a:off x="457200" y="6356350"/>
            <a:ext cx="2133600" cy="365125"/>
          </a:xfrm>
          <a:prstGeom prst="rect">
            <a:avLst/>
          </a:prstGeom>
          <a:noFill/>
          <a:ln w="9525">
            <a:noFill/>
          </a:ln>
        </p:spPr>
        <p:txBody>
          <a:bodyPr/>
          <a:lstStyle>
            <a:lvl1pPr>
              <a:defRPr noProof="1">
                <a:ea typeface="微软雅黑" pitchFamily="34"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1028" name="页脚占位符 4"/>
          <p:cNvSpPr>
            <a:spLocks noGrp="1"/>
          </p:cNvSpPr>
          <p:nvPr>
            <p:ph type="ftr" sz="quarter" idx="3"/>
          </p:nvPr>
        </p:nvSpPr>
        <p:spPr>
          <a:xfrm>
            <a:off x="3124200" y="6356350"/>
            <a:ext cx="2895600" cy="365125"/>
          </a:xfrm>
          <a:prstGeom prst="rect">
            <a:avLst/>
          </a:prstGeom>
          <a:noFill/>
          <a:ln w="9525">
            <a:noFill/>
          </a:ln>
        </p:spPr>
        <p:txBody>
          <a:bodyPr/>
          <a:lstStyle>
            <a:lvl1pPr>
              <a:defRPr noProof="1">
                <a:ea typeface="微软雅黑" pitchFamily="34"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微软雅黑" pitchFamily="34" charset="-122"/>
              <a:cs typeface="+mn-cs"/>
            </a:endParaRPr>
          </a:p>
        </p:txBody>
      </p:sp>
      <p:sp>
        <p:nvSpPr>
          <p:cNvPr id="1029" name="灯片编号占位符 5"/>
          <p:cNvSpPr>
            <a:spLocks noGrp="1"/>
          </p:cNvSpPr>
          <p:nvPr>
            <p:ph type="sldNum" sz="quarter" idx="4"/>
          </p:nvPr>
        </p:nvSpPr>
        <p:spPr>
          <a:xfrm>
            <a:off x="6553200" y="6356350"/>
            <a:ext cx="2133600" cy="365125"/>
          </a:xfrm>
          <a:prstGeom prst="rect">
            <a:avLst/>
          </a:prstGeom>
          <a:noFill/>
          <a:ln w="9525">
            <a:noFill/>
          </a:ln>
        </p:spPr>
        <p:txBody>
          <a:bodyPr vert="horz" wrap="square" lIns="91440" tIns="45720" rIns="91440" bIns="45720" numCol="1" anchor="t" anchorCtr="0" compatLnSpc="1"/>
          <a:lstStyle>
            <a:lvl1pPr>
              <a:defRPr>
                <a:ea typeface="微软雅黑" pitchFamily="34" charset="-122"/>
              </a:defRPr>
            </a:lvl1pPr>
          </a:lstStyle>
          <a:p>
            <a:pPr lvl="0" eaLnBrk="1" fontAlgn="base" hangingPunct="1">
              <a:buNone/>
            </a:pPr>
            <a:fld id="{9A0DB2DC-4C9A-4742-B13C-FB6460FD3503}" type="slidenum">
              <a:rPr lang="zh-CN" altLang="en-US" strike="noStrike" noProof="1" dirty="0">
                <a:latin typeface="Arial" panose="020B0604020202020204" pitchFamily="34" charset="0"/>
                <a:ea typeface="微软雅黑" pitchFamily="34" charset="-122"/>
                <a:cs typeface="+mn-cs"/>
              </a:rPr>
            </a:fld>
            <a:endParaRPr lang="zh-CN" altLang="en-US" strike="noStrike" noProof="1"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eaLnBrk="0" fontAlgn="base" hangingPunct="0">
        <a:spcBef>
          <a:spcPct val="0"/>
        </a:spcBef>
        <a:spcAft>
          <a:spcPct val="0"/>
        </a:spcAft>
        <a:defRPr sz="4400">
          <a:solidFill>
            <a:schemeClr val="tx1"/>
          </a:solidFill>
          <a:latin typeface="Calibri" pitchFamily="34" charset="0"/>
          <a:ea typeface="宋体" pitchFamily="2" charset="-122"/>
        </a:defRPr>
      </a:lvl6pPr>
      <a:lvl7pPr marL="914400" algn="ctr" rtl="0" eaLnBrk="0" fontAlgn="base" hangingPunct="0">
        <a:spcBef>
          <a:spcPct val="0"/>
        </a:spcBef>
        <a:spcAft>
          <a:spcPct val="0"/>
        </a:spcAft>
        <a:defRPr sz="4400">
          <a:solidFill>
            <a:schemeClr val="tx1"/>
          </a:solidFill>
          <a:latin typeface="Calibri" pitchFamily="34" charset="0"/>
          <a:ea typeface="宋体" pitchFamily="2" charset="-122"/>
        </a:defRPr>
      </a:lvl7pPr>
      <a:lvl8pPr marL="1371600" algn="ctr" rtl="0" eaLnBrk="0" fontAlgn="base" hangingPunct="0">
        <a:spcBef>
          <a:spcPct val="0"/>
        </a:spcBef>
        <a:spcAft>
          <a:spcPct val="0"/>
        </a:spcAft>
        <a:defRPr sz="4400">
          <a:solidFill>
            <a:schemeClr val="tx1"/>
          </a:solidFill>
          <a:latin typeface="Calibri" pitchFamily="34" charset="0"/>
          <a:ea typeface="宋体" pitchFamily="2" charset="-122"/>
        </a:defRPr>
      </a:lvl8pPr>
      <a:lvl9pPr marL="1828800" algn="ctr" rtl="0" eaLnBrk="0" fontAlgn="base" hangingPunct="0">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lvl="5"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6pPr>
      <a:lvl7pPr marL="2971800" lvl="6"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7pPr>
      <a:lvl8pPr marL="3429000" lvl="7"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8pPr>
      <a:lvl9pPr marL="3886200" lvl="8"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9pPr>
    </p:bodyStyle>
    <p:otherStyle>
      <a:lvl1pPr marL="0" lvl="0"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9.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1.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1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4.png"/><Relationship Id="rId1" Type="http://schemas.openxmlformats.org/officeDocument/2006/relationships/image" Target="../media/image1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7.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tags" Target="../tags/tag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5.png"/><Relationship Id="rId1" Type="http://schemas.openxmlformats.org/officeDocument/2006/relationships/hyperlink" Target="http://www.haosou.com/s?q=%E6%94%BF%E6%B2%BB%E9%9D%A2%E8%B2%8C&amp;ie=utf-8&amp;src=wenda_link" TargetMode="Externa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5122" name="矩形 6"/>
          <p:cNvSpPr/>
          <p:nvPr/>
        </p:nvSpPr>
        <p:spPr>
          <a:xfrm>
            <a:off x="0" y="2565400"/>
            <a:ext cx="9144000" cy="1150938"/>
          </a:xfrm>
          <a:prstGeom prst="rect">
            <a:avLst/>
          </a:prstGeom>
          <a:solidFill>
            <a:srgbClr val="0070C0"/>
          </a:solidFill>
          <a:ln w="9525">
            <a:noFill/>
          </a:ln>
        </p:spPr>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3200" b="1" i="0" u="none" strike="noStrike" kern="1200" cap="none" spc="0" normalizeH="0" baseline="0" noProof="1">
              <a:ln>
                <a:noFill/>
              </a:ln>
              <a:solidFill>
                <a:schemeClr val="bg1"/>
              </a:solidFill>
              <a:effectLst>
                <a:outerShdw blurRad="38100" dist="38100" dir="2700000">
                  <a:srgbClr val="000000"/>
                </a:outerShdw>
              </a:effectLst>
              <a:uLnTx/>
              <a:uFillTx/>
              <a:latin typeface="微软雅黑" pitchFamily="34" charset="-122"/>
              <a:ea typeface="微软雅黑" pitchFamily="34" charset="-122"/>
              <a:cs typeface="+mn-cs"/>
            </a:endParaRPr>
          </a:p>
        </p:txBody>
      </p:sp>
      <p:sp>
        <p:nvSpPr>
          <p:cNvPr id="7171" name="标题 1"/>
          <p:cNvSpPr>
            <a:spLocks noGrp="1"/>
          </p:cNvSpPr>
          <p:nvPr>
            <p:ph type="ctrTitle"/>
          </p:nvPr>
        </p:nvSpPr>
        <p:spPr>
          <a:xfrm>
            <a:off x="365125" y="2633663"/>
            <a:ext cx="8528050" cy="1409700"/>
          </a:xfrm>
          <a:prstGeom prst="rect">
            <a:avLst/>
          </a:prstGeom>
          <a:noFill/>
          <a:ln w="9525">
            <a:noFill/>
          </a:ln>
        </p:spPr>
        <p:txBody>
          <a:bodyPr anchor="t" anchorCtr="0"/>
          <a:lstStyle>
            <a:lvl1pPr lvl="0">
              <a:buClrTx/>
              <a:buSzTx/>
              <a:buFontTx/>
              <a:defRPr/>
            </a:lvl1pPr>
          </a:lstStyle>
          <a:p>
            <a:pPr lvl="0" eaLnBrk="1" hangingPunct="1"/>
            <a:r>
              <a:rPr lang="zh-CN" altLang="en-US" sz="6000" b="1" dirty="0">
                <a:solidFill>
                  <a:schemeClr val="bg1"/>
                </a:solidFill>
                <a:latin typeface="微软雅黑" pitchFamily="34" charset="-122"/>
                <a:ea typeface="微软雅黑" pitchFamily="34" charset="-122"/>
              </a:rPr>
              <a:t>国家奖助学金填表</a:t>
            </a:r>
            <a:r>
              <a:rPr lang="zh-CN" altLang="en-US" sz="6000" b="1" dirty="0">
                <a:solidFill>
                  <a:schemeClr val="bg1"/>
                </a:solidFill>
                <a:latin typeface="微软雅黑" pitchFamily="34" charset="-122"/>
                <a:ea typeface="微软雅黑" pitchFamily="34" charset="-122"/>
              </a:rPr>
              <a:t>说明</a:t>
            </a:r>
            <a:endParaRPr lang="zh-CN" altLang="en-US" sz="6000" b="1" dirty="0">
              <a:solidFill>
                <a:schemeClr val="bg1"/>
              </a:solidFill>
              <a:latin typeface="微软雅黑" pitchFamily="34" charset="-122"/>
              <a:ea typeface="微软雅黑" pitchFamily="34" charset="-122"/>
            </a:endParaRPr>
          </a:p>
        </p:txBody>
      </p:sp>
      <p:sp>
        <p:nvSpPr>
          <p:cNvPr id="7172" name="副标题 2"/>
          <p:cNvSpPr>
            <a:spLocks noGrp="1"/>
          </p:cNvSpPr>
          <p:nvPr>
            <p:ph type="subTitle"/>
          </p:nvPr>
        </p:nvSpPr>
        <p:spPr>
          <a:xfrm>
            <a:off x="3001963" y="4622800"/>
            <a:ext cx="4940300" cy="647700"/>
          </a:xfrm>
          <a:prstGeom prst="rect">
            <a:avLst/>
          </a:prstGeom>
          <a:noFill/>
          <a:ln w="9525">
            <a:noFill/>
          </a:ln>
        </p:spPr>
        <p:txBody>
          <a:bodyPr anchor="t" anchorCtr="0"/>
          <a:lstStyle>
            <a:lvl1pPr marL="0" lvl="0" indent="0" algn="ctr">
              <a:buClrTx/>
              <a:buSzTx/>
              <a:buFont typeface="Arial" panose="020B0604020202020204" pitchFamily="34" charset="0"/>
              <a:defRPr/>
            </a:lvl1pPr>
            <a:lvl2pPr marL="457200" lvl="1" indent="0" algn="ctr">
              <a:buClrTx/>
              <a:buSzTx/>
              <a:buFont typeface="Arial" panose="020B0604020202020204" pitchFamily="34" charset="0"/>
              <a:defRPr/>
            </a:lvl2pPr>
            <a:lvl3pPr marL="914400" lvl="2" indent="0" algn="ctr">
              <a:buClrTx/>
              <a:buSzTx/>
              <a:buFont typeface="Arial" panose="020B0604020202020204" pitchFamily="34" charset="0"/>
              <a:defRPr/>
            </a:lvl3pPr>
            <a:lvl4pPr marL="1371600" lvl="3" indent="0" algn="ctr">
              <a:buClrTx/>
              <a:buSzTx/>
              <a:buFont typeface="Arial" panose="020B0604020202020204" pitchFamily="34" charset="0"/>
              <a:defRPr/>
            </a:lvl4pPr>
            <a:lvl5pPr marL="1828800" lvl="4" indent="0" algn="ctr">
              <a:buClrTx/>
              <a:buSzTx/>
              <a:buFont typeface="Arial" panose="020B0604020202020204" pitchFamily="34" charset="0"/>
              <a:defRPr/>
            </a:lvl5pPr>
          </a:lstStyle>
          <a:p>
            <a:pPr marL="0" lvl="0" indent="0" algn="ctr" eaLnBrk="1" hangingPunct="1">
              <a:buNone/>
            </a:pPr>
            <a:r>
              <a:rPr lang="zh-CN" altLang="en-US" sz="2800" dirty="0">
                <a:solidFill>
                  <a:srgbClr val="0D0D0D"/>
                </a:solidFill>
                <a:latin typeface="华文中宋" pitchFamily="2" charset="-122"/>
                <a:ea typeface="华文中宋" pitchFamily="2" charset="-122"/>
              </a:rPr>
              <a:t>自动化与信息工程</a:t>
            </a:r>
            <a:r>
              <a:rPr lang="zh-CN" altLang="en-US" sz="2800" dirty="0">
                <a:solidFill>
                  <a:srgbClr val="0D0D0D"/>
                </a:solidFill>
                <a:latin typeface="华文中宋" pitchFamily="2" charset="-122"/>
                <a:ea typeface="华文中宋" pitchFamily="2" charset="-122"/>
              </a:rPr>
              <a:t>学院</a:t>
            </a:r>
            <a:endParaRPr lang="zh-CN" altLang="en-US" sz="2800" dirty="0">
              <a:solidFill>
                <a:srgbClr val="0D0D0D"/>
              </a:solidFill>
              <a:latin typeface="华文中宋" pitchFamily="2" charset="-122"/>
              <a:ea typeface="华文中宋" pitchFamily="2" charset="-122"/>
            </a:endParaRPr>
          </a:p>
        </p:txBody>
      </p:sp>
      <p:sp>
        <p:nvSpPr>
          <p:cNvPr id="7173" name="TextBox 7"/>
          <p:cNvSpPr txBox="1"/>
          <p:nvPr/>
        </p:nvSpPr>
        <p:spPr>
          <a:xfrm>
            <a:off x="4860290" y="5517515"/>
            <a:ext cx="2724150" cy="521970"/>
          </a:xfrm>
          <a:prstGeom prst="rect">
            <a:avLst/>
          </a:prstGeom>
          <a:noFill/>
          <a:ln w="9525">
            <a:noFill/>
          </a:ln>
        </p:spPr>
        <p:txBody>
          <a:bodyPr anchor="t" anchorCtr="0">
            <a:spAutoFit/>
          </a:bodyPr>
          <a:p>
            <a:r>
              <a:rPr lang="en-US" altLang="zh-CN" sz="2800" dirty="0">
                <a:latin typeface="Times New Roman" panose="02020603050405020304" pitchFamily="18" charset="0"/>
                <a:ea typeface="宋体" pitchFamily="2" charset="-122"/>
              </a:rPr>
              <a:t>2022</a:t>
            </a:r>
            <a:r>
              <a:rPr lang="zh-CN" altLang="en-US" sz="2800" dirty="0">
                <a:latin typeface="Times New Roman" panose="02020603050405020304" pitchFamily="18" charset="0"/>
                <a:ea typeface="宋体" pitchFamily="2" charset="-122"/>
              </a:rPr>
              <a:t>年</a:t>
            </a:r>
            <a:r>
              <a:rPr lang="en-US" altLang="zh-CN" sz="2800" dirty="0">
                <a:latin typeface="Times New Roman" panose="02020603050405020304" pitchFamily="18" charset="0"/>
                <a:ea typeface="宋体" pitchFamily="2" charset="-122"/>
              </a:rPr>
              <a:t>10</a:t>
            </a:r>
            <a:r>
              <a:rPr lang="zh-CN" altLang="en-US" sz="2800" dirty="0">
                <a:latin typeface="Times New Roman" panose="02020603050405020304" pitchFamily="18" charset="0"/>
                <a:ea typeface="宋体" pitchFamily="2" charset="-122"/>
              </a:rPr>
              <a:t>月</a:t>
            </a:r>
            <a:r>
              <a:rPr lang="en-US" altLang="zh-CN" sz="2800" dirty="0">
                <a:latin typeface="Times New Roman" panose="02020603050405020304" pitchFamily="18" charset="0"/>
                <a:ea typeface="宋体" pitchFamily="2" charset="-122"/>
              </a:rPr>
              <a:t>14</a:t>
            </a:r>
            <a:r>
              <a:rPr lang="zh-CN" altLang="en-US" sz="2800" dirty="0">
                <a:latin typeface="Times New Roman" panose="02020603050405020304" pitchFamily="18" charset="0"/>
                <a:ea typeface="宋体" pitchFamily="2" charset="-122"/>
              </a:rPr>
              <a:t>日</a:t>
            </a:r>
            <a:endParaRPr lang="zh-CN" altLang="en-US" sz="2800" dirty="0">
              <a:latin typeface="Times New Roman" panose="02020603050405020304" pitchFamily="18" charset="0"/>
              <a:ea typeface="宋体" pitchFamily="2" charset="-122"/>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49" name="矩形 5"/>
          <p:cNvSpPr/>
          <p:nvPr/>
        </p:nvSpPr>
        <p:spPr>
          <a:xfrm>
            <a:off x="0" y="620713"/>
            <a:ext cx="9144000" cy="576262"/>
          </a:xfrm>
          <a:prstGeom prst="rect">
            <a:avLst/>
          </a:prstGeom>
          <a:solidFill>
            <a:srgbClr val="008AF2"/>
          </a:solidFill>
          <a:ln w="9525">
            <a:noFill/>
          </a:ln>
          <a:effectLst>
            <a:outerShdw sx="102000" sy="102000" algn="ctr" rotWithShape="0">
              <a:srgbClr val="000000">
                <a:alpha val="29999"/>
              </a:srgbClr>
            </a:outerShdw>
          </a:effectLst>
        </p:spPr>
        <p:txBody>
          <a:bodyPr anchor="ctr" anchorCtr="0"/>
          <a:p>
            <a:r>
              <a:rPr lang="en-US" altLang="zh-CN" sz="3200" b="1" dirty="0">
                <a:solidFill>
                  <a:srgbClr val="FFFFFF"/>
                </a:solidFill>
                <a:latin typeface="微软雅黑" pitchFamily="34" charset="-122"/>
                <a:ea typeface="微软雅黑" pitchFamily="34" charset="-122"/>
              </a:rPr>
              <a:t>                </a:t>
            </a:r>
            <a:r>
              <a:rPr lang="zh-CN" altLang="en-US" sz="3200" b="1" dirty="0">
                <a:solidFill>
                  <a:srgbClr val="FFFFFF"/>
                </a:solidFill>
                <a:latin typeface="微软雅黑" pitchFamily="34" charset="-122"/>
                <a:ea typeface="微软雅黑" pitchFamily="34" charset="-122"/>
              </a:rPr>
              <a:t>国家奖学金审批表填写说明</a:t>
            </a:r>
            <a:endParaRPr lang="zh-CN" altLang="en-US" sz="3200" dirty="0">
              <a:solidFill>
                <a:srgbClr val="FFFFFF"/>
              </a:solidFill>
              <a:latin typeface="微软雅黑" pitchFamily="34" charset="-122"/>
              <a:ea typeface="微软雅黑" pitchFamily="34" charset="-122"/>
            </a:endParaRPr>
          </a:p>
        </p:txBody>
      </p:sp>
      <p:grpSp>
        <p:nvGrpSpPr>
          <p:cNvPr id="27650" name="组合 153602"/>
          <p:cNvGrpSpPr/>
          <p:nvPr/>
        </p:nvGrpSpPr>
        <p:grpSpPr>
          <a:xfrm>
            <a:off x="468313" y="476250"/>
            <a:ext cx="935037" cy="865188"/>
            <a:chOff x="0" y="0"/>
            <a:chExt cx="936104" cy="864096"/>
          </a:xfrm>
        </p:grpSpPr>
        <p:sp>
          <p:nvSpPr>
            <p:cNvPr id="153604" name="矩形 6"/>
            <p:cNvSpPr/>
            <p:nvPr/>
          </p:nvSpPr>
          <p:spPr>
            <a:xfrm>
              <a:off x="0" y="0"/>
              <a:ext cx="936104" cy="864096"/>
            </a:xfrm>
            <a:prstGeom prst="rect">
              <a:avLst/>
            </a:prstGeom>
            <a:solidFill>
              <a:schemeClr val="bg1"/>
            </a:solidFill>
            <a:ln w="9525">
              <a:noFill/>
            </a:ln>
            <a:effectLst>
              <a:outerShdw sx="102000" sy="102000" algn="ctr" rotWithShape="0">
                <a:srgbClr val="000000">
                  <a:alpha val="29999"/>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44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微软雅黑" pitchFamily="34" charset="-122"/>
                <a:ea typeface="微软雅黑" pitchFamily="34" charset="-122"/>
                <a:cs typeface="+mn-cs"/>
              </a:endParaRPr>
            </a:p>
          </p:txBody>
        </p:sp>
        <p:sp>
          <p:nvSpPr>
            <p:cNvPr id="153605" name="矩形 1"/>
            <p:cNvSpPr/>
            <p:nvPr/>
          </p:nvSpPr>
          <p:spPr>
            <a:xfrm>
              <a:off x="389381" y="33296"/>
              <a:ext cx="168467" cy="828897"/>
            </a:xfrm>
            <a:prstGeom prst="rect">
              <a:avLst/>
            </a:prstGeom>
            <a:noFill/>
            <a:ln w="9525">
              <a:noFill/>
            </a:ln>
          </p:spPr>
          <p:txBody>
            <a:bodyPr>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4800" b="1" i="0" u="none" strike="noStrike" kern="1200" cap="none" spc="0" normalizeH="0" baseline="0" noProof="1">
                  <a:ln>
                    <a:noFill/>
                  </a:ln>
                  <a:solidFill>
                    <a:srgbClr val="0066FF"/>
                  </a:solidFill>
                  <a:effectLst>
                    <a:outerShdw blurRad="38100" dist="38100" dir="2700000">
                      <a:srgbClr val="000000"/>
                    </a:outerShdw>
                  </a:effectLst>
                  <a:uLnTx/>
                  <a:uFillTx/>
                  <a:latin typeface="微软雅黑" pitchFamily="34" charset="-122"/>
                  <a:ea typeface="微软雅黑" pitchFamily="34" charset="-122"/>
                  <a:cs typeface="+mn-cs"/>
                </a:rPr>
                <a:t>1</a:t>
              </a:r>
              <a:endParaRPr kumimoji="0" lang="en-US" altLang="zh-CN" sz="4800" b="1" i="0" u="none" strike="noStrike" kern="1200" cap="none" spc="0" normalizeH="0" baseline="0" noProof="1">
                <a:ln>
                  <a:noFill/>
                </a:ln>
                <a:solidFill>
                  <a:srgbClr val="0066FF"/>
                </a:solidFill>
                <a:effectLst>
                  <a:outerShdw blurRad="38100" dist="38100" dir="2700000">
                    <a:srgbClr val="000000"/>
                  </a:outerShdw>
                </a:effectLst>
                <a:uLnTx/>
                <a:uFillTx/>
                <a:latin typeface="微软雅黑" pitchFamily="34" charset="-122"/>
                <a:ea typeface="微软雅黑" pitchFamily="34" charset="-122"/>
                <a:cs typeface="+mn-cs"/>
              </a:endParaRPr>
            </a:p>
          </p:txBody>
        </p:sp>
      </p:grpSp>
      <p:sp>
        <p:nvSpPr>
          <p:cNvPr id="27653" name="文本框 153608"/>
          <p:cNvSpPr txBox="1"/>
          <p:nvPr/>
        </p:nvSpPr>
        <p:spPr>
          <a:xfrm>
            <a:off x="714375" y="3786188"/>
            <a:ext cx="7848600" cy="2168525"/>
          </a:xfrm>
          <a:prstGeom prst="rect">
            <a:avLst/>
          </a:prstGeom>
          <a:noFill/>
          <a:ln w="9525">
            <a:noFill/>
          </a:ln>
        </p:spPr>
        <p:txBody>
          <a:bodyPr anchor="t" anchorCtr="0">
            <a:spAutoFit/>
          </a:bodyPr>
          <a:p>
            <a:pPr>
              <a:spcBef>
                <a:spcPct val="50000"/>
              </a:spcBef>
            </a:pPr>
            <a:r>
              <a:rPr lang="zh-CN" altLang="en-US" dirty="0">
                <a:latin typeface="微软雅黑" pitchFamily="34" charset="-122"/>
                <a:ea typeface="宋体" pitchFamily="2" charset="-122"/>
              </a:rPr>
              <a:t> </a:t>
            </a:r>
            <a:r>
              <a:rPr lang="en-US" altLang="zh-CN" dirty="0">
                <a:latin typeface="微软雅黑" pitchFamily="34" charset="-122"/>
                <a:ea typeface="宋体" pitchFamily="2" charset="-122"/>
              </a:rPr>
              <a:t>15</a:t>
            </a:r>
            <a:r>
              <a:rPr lang="zh-CN" altLang="en-US" dirty="0">
                <a:latin typeface="微软雅黑" pitchFamily="34" charset="-122"/>
                <a:ea typeface="宋体" pitchFamily="2" charset="-122"/>
              </a:rPr>
              <a:t>、大学期间主要获奖情况</a:t>
            </a:r>
            <a:endParaRPr lang="zh-CN" altLang="en-US" dirty="0">
              <a:latin typeface="微软雅黑" pitchFamily="34" charset="-122"/>
              <a:ea typeface="宋体" pitchFamily="2" charset="-122"/>
            </a:endParaRPr>
          </a:p>
          <a:p>
            <a:pPr>
              <a:spcBef>
                <a:spcPct val="50000"/>
              </a:spcBef>
            </a:pPr>
            <a:r>
              <a:rPr lang="zh-CN" altLang="en-US" dirty="0">
                <a:latin typeface="微软雅黑" pitchFamily="34" charset="-122"/>
                <a:ea typeface="宋体" pitchFamily="2" charset="-122"/>
              </a:rPr>
              <a:t>（1） 所有获奖情况的填写按照获奖时间</a:t>
            </a:r>
            <a:r>
              <a:rPr lang="zh-CN" altLang="en-US" b="1" dirty="0">
                <a:solidFill>
                  <a:srgbClr val="FF0000"/>
                </a:solidFill>
                <a:latin typeface="微软雅黑" pitchFamily="34" charset="-122"/>
                <a:ea typeface="宋体" pitchFamily="2" charset="-122"/>
              </a:rPr>
              <a:t>由近到远</a:t>
            </a:r>
            <a:r>
              <a:rPr lang="zh-CN" altLang="en-US" dirty="0">
                <a:latin typeface="微软雅黑" pitchFamily="34" charset="-122"/>
                <a:ea typeface="宋体" pitchFamily="2" charset="-122"/>
              </a:rPr>
              <a:t>填写，如20</a:t>
            </a:r>
            <a:r>
              <a:rPr lang="en-US" altLang="zh-CN" dirty="0">
                <a:latin typeface="微软雅黑" pitchFamily="34" charset="-122"/>
                <a:ea typeface="宋体" pitchFamily="2" charset="-122"/>
              </a:rPr>
              <a:t>21</a:t>
            </a:r>
            <a:r>
              <a:rPr lang="zh-CN" altLang="en-US" dirty="0">
                <a:latin typeface="微软雅黑" pitchFamily="34" charset="-122"/>
                <a:ea typeface="宋体" pitchFamily="2" charset="-122"/>
              </a:rPr>
              <a:t>年、20</a:t>
            </a:r>
            <a:r>
              <a:rPr lang="en-US" altLang="zh-CN" dirty="0">
                <a:latin typeface="微软雅黑" pitchFamily="34" charset="-122"/>
                <a:ea typeface="宋体" pitchFamily="2" charset="-122"/>
              </a:rPr>
              <a:t>20</a:t>
            </a:r>
            <a:r>
              <a:rPr lang="zh-CN" altLang="en-US" dirty="0">
                <a:latin typeface="微软雅黑" pitchFamily="34" charset="-122"/>
                <a:ea typeface="宋体" pitchFamily="2" charset="-122"/>
              </a:rPr>
              <a:t>年。切勿时间顺序错乱。</a:t>
            </a:r>
            <a:endParaRPr lang="zh-CN" altLang="en-US" dirty="0">
              <a:latin typeface="微软雅黑" pitchFamily="34" charset="-122"/>
              <a:ea typeface="宋体" pitchFamily="2" charset="-122"/>
            </a:endParaRPr>
          </a:p>
          <a:p>
            <a:pPr>
              <a:spcBef>
                <a:spcPct val="50000"/>
              </a:spcBef>
            </a:pPr>
            <a:r>
              <a:rPr lang="zh-CN" altLang="en-US" dirty="0">
                <a:latin typeface="微软雅黑" pitchFamily="34" charset="-122"/>
                <a:ea typeface="宋体" pitchFamily="2" charset="-122"/>
              </a:rPr>
              <a:t>（2） </a:t>
            </a:r>
            <a:r>
              <a:rPr lang="zh-CN" altLang="en-US" b="1" dirty="0">
                <a:solidFill>
                  <a:srgbClr val="FF0000"/>
                </a:solidFill>
                <a:latin typeface="微软雅黑" pitchFamily="34" charset="-122"/>
                <a:ea typeface="宋体" pitchFamily="2" charset="-122"/>
              </a:rPr>
              <a:t>集体奖项最好不写</a:t>
            </a:r>
            <a:r>
              <a:rPr lang="zh-CN" altLang="en-US" dirty="0">
                <a:latin typeface="微软雅黑" pitchFamily="34" charset="-122"/>
                <a:ea typeface="宋体" pitchFamily="2" charset="-122"/>
              </a:rPr>
              <a:t>，如优秀班集体或优秀团支部等；资格证书和等级证书均不算是个人获奖；选填</a:t>
            </a:r>
            <a:r>
              <a:rPr lang="zh-CN" altLang="en-US" b="1" dirty="0">
                <a:solidFill>
                  <a:srgbClr val="FF0000"/>
                </a:solidFill>
                <a:latin typeface="微软雅黑" pitchFamily="34" charset="-122"/>
                <a:ea typeface="宋体" pitchFamily="2" charset="-122"/>
              </a:rPr>
              <a:t>含金量较高</a:t>
            </a:r>
            <a:r>
              <a:rPr lang="zh-CN" altLang="en-US" dirty="0">
                <a:latin typeface="微软雅黑" pitchFamily="34" charset="-122"/>
                <a:ea typeface="宋体" pitchFamily="2" charset="-122"/>
              </a:rPr>
              <a:t>的奖项，确无，仅填至院系一级。</a:t>
            </a:r>
            <a:endParaRPr lang="zh-CN" altLang="en-US" dirty="0">
              <a:latin typeface="微软雅黑" pitchFamily="34" charset="-122"/>
              <a:ea typeface="宋体" pitchFamily="2" charset="-122"/>
            </a:endParaRPr>
          </a:p>
          <a:p>
            <a:pPr>
              <a:spcBef>
                <a:spcPct val="50000"/>
              </a:spcBef>
            </a:pPr>
            <a:endParaRPr lang="zh-CN" altLang="en-US" b="1" dirty="0">
              <a:solidFill>
                <a:srgbClr val="FF0000"/>
              </a:solidFill>
              <a:latin typeface="微软雅黑" pitchFamily="34" charset="-122"/>
              <a:ea typeface="宋体" pitchFamily="2" charset="-122"/>
            </a:endParaRPr>
          </a:p>
        </p:txBody>
      </p:sp>
      <p:sp>
        <p:nvSpPr>
          <p:cNvPr id="2" name="流程图: 终止 1"/>
          <p:cNvSpPr/>
          <p:nvPr/>
        </p:nvSpPr>
        <p:spPr>
          <a:xfrm>
            <a:off x="785813" y="3714750"/>
            <a:ext cx="3429000" cy="431800"/>
          </a:xfrm>
          <a:prstGeom prst="flowChartTerminator">
            <a:avLst/>
          </a:prstGeom>
          <a:noFill/>
          <a:ln>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pic>
        <p:nvPicPr>
          <p:cNvPr id="27655" name="图片 3"/>
          <p:cNvPicPr>
            <a:picLocks noChangeAspect="1"/>
          </p:cNvPicPr>
          <p:nvPr/>
        </p:nvPicPr>
        <p:blipFill>
          <a:blip r:embed="rId1"/>
          <a:stretch>
            <a:fillRect/>
          </a:stretch>
        </p:blipFill>
        <p:spPr>
          <a:xfrm>
            <a:off x="714375" y="1341438"/>
            <a:ext cx="7935913" cy="2300287"/>
          </a:xfrm>
          <a:prstGeom prst="rect">
            <a:avLst/>
          </a:prstGeom>
          <a:noFill/>
          <a:ln w="9525">
            <a:noFill/>
          </a:ln>
        </p:spPr>
      </p:pic>
    </p:spTree>
  </p:cSld>
  <p:clrMapOvr>
    <a:masterClrMapping/>
  </p:clrMapOvr>
  <p:transition spd="slow">
    <p:push/>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文本框 1"/>
          <p:cNvSpPr txBox="1"/>
          <p:nvPr/>
        </p:nvSpPr>
        <p:spPr>
          <a:xfrm>
            <a:off x="835025" y="1582738"/>
            <a:ext cx="7651750" cy="3692525"/>
          </a:xfrm>
          <a:prstGeom prst="rect">
            <a:avLst/>
          </a:prstGeom>
          <a:noFill/>
          <a:ln w="9525">
            <a:noFill/>
          </a:ln>
        </p:spPr>
        <p:txBody>
          <a:bodyPr wrap="square" anchor="t" anchorCtr="0">
            <a:spAutoFit/>
          </a:bodyPr>
          <a:p>
            <a:endParaRPr lang="zh-CN" altLang="en-US" dirty="0">
              <a:latin typeface="Arial" panose="020B0604020202020204" pitchFamily="34" charset="0"/>
              <a:ea typeface="宋体" pitchFamily="2" charset="-122"/>
            </a:endParaRPr>
          </a:p>
          <a:p>
            <a:pPr>
              <a:spcBef>
                <a:spcPct val="50000"/>
              </a:spcBef>
            </a:pPr>
            <a:r>
              <a:rPr lang="zh-CN" altLang="en-US" dirty="0">
                <a:latin typeface="微软雅黑" pitchFamily="34" charset="-122"/>
                <a:ea typeface="宋体" pitchFamily="2" charset="-122"/>
              </a:rPr>
              <a:t>（3） “奖项名称”建议不用前缀或后缀，如***学校“三好学生”，只需填三好学生即可，除系统中</a:t>
            </a:r>
            <a:r>
              <a:rPr lang="en-US" altLang="zh-CN" dirty="0">
                <a:latin typeface="微软雅黑" pitchFamily="34" charset="-122"/>
                <a:ea typeface="宋体" pitchFamily="2" charset="-122"/>
              </a:rPr>
              <a:t>“</a:t>
            </a:r>
            <a:r>
              <a:rPr lang="zh-CN" altLang="en-US" dirty="0">
                <a:latin typeface="微软雅黑" pitchFamily="34" charset="-122"/>
                <a:ea typeface="宋体" pitchFamily="2" charset="-122"/>
              </a:rPr>
              <a:t>大学生综合素质</a:t>
            </a:r>
            <a:r>
              <a:rPr lang="en-US" altLang="zh-CN" dirty="0">
                <a:latin typeface="微软雅黑" pitchFamily="34" charset="-122"/>
                <a:ea typeface="宋体" pitchFamily="2" charset="-122"/>
              </a:rPr>
              <a:t>A</a:t>
            </a:r>
            <a:r>
              <a:rPr lang="zh-CN" altLang="en-US" dirty="0">
                <a:latin typeface="微软雅黑" pitchFamily="34" charset="-122"/>
                <a:ea typeface="宋体" pitchFamily="2" charset="-122"/>
              </a:rPr>
              <a:t>级证书</a:t>
            </a:r>
            <a:r>
              <a:rPr lang="en-US" altLang="zh-CN" dirty="0">
                <a:latin typeface="微软雅黑" pitchFamily="34" charset="-122"/>
                <a:ea typeface="宋体" pitchFamily="2" charset="-122"/>
              </a:rPr>
              <a:t>”(</a:t>
            </a:r>
            <a:r>
              <a:rPr lang="zh-CN" altLang="zh-CN" dirty="0">
                <a:latin typeface="微软雅黑" pitchFamily="34" charset="-122"/>
                <a:ea typeface="宋体" pitchFamily="2" charset="-122"/>
              </a:rPr>
              <a:t>以系统为准），</a:t>
            </a:r>
            <a:r>
              <a:rPr lang="zh-CN" altLang="en-US" dirty="0">
                <a:latin typeface="微软雅黑" pitchFamily="34" charset="-122"/>
                <a:ea typeface="宋体" pitchFamily="2" charset="-122"/>
              </a:rPr>
              <a:t>颁奖单位如果太多就写第一个，后面的用等代替。如：</a:t>
            </a:r>
            <a:r>
              <a:rPr lang="zh-CN" altLang="en-US" b="1" dirty="0">
                <a:solidFill>
                  <a:srgbClr val="FF0000"/>
                </a:solidFill>
                <a:latin typeface="微软雅黑" pitchFamily="34" charset="-122"/>
                <a:ea typeface="宋体" pitchFamily="2" charset="-122"/>
              </a:rPr>
              <a:t>四川省教育厅等</a:t>
            </a:r>
            <a:r>
              <a:rPr lang="en-US" altLang="zh-CN" b="1" dirty="0">
                <a:solidFill>
                  <a:srgbClr val="FF0000"/>
                </a:solidFill>
                <a:latin typeface="微软雅黑" pitchFamily="34" charset="-122"/>
                <a:ea typeface="宋体" pitchFamily="2" charset="-122"/>
              </a:rPr>
              <a:t>2</a:t>
            </a:r>
            <a:r>
              <a:rPr lang="zh-CN" altLang="en-US" b="1" dirty="0">
                <a:solidFill>
                  <a:srgbClr val="FF0000"/>
                </a:solidFill>
                <a:latin typeface="微软雅黑" pitchFamily="34" charset="-122"/>
                <a:ea typeface="宋体" pitchFamily="2" charset="-122"/>
              </a:rPr>
              <a:t>部门</a:t>
            </a:r>
            <a:r>
              <a:rPr lang="zh-CN" altLang="en-US" dirty="0">
                <a:latin typeface="微软雅黑" pitchFamily="34" charset="-122"/>
                <a:ea typeface="宋体" pitchFamily="2" charset="-122"/>
              </a:rPr>
              <a:t>。</a:t>
            </a:r>
            <a:endParaRPr lang="zh-CN" altLang="en-US" dirty="0">
              <a:latin typeface="微软雅黑" pitchFamily="34" charset="-122"/>
              <a:ea typeface="宋体" pitchFamily="2" charset="-122"/>
            </a:endParaRPr>
          </a:p>
          <a:p>
            <a:pPr>
              <a:spcBef>
                <a:spcPct val="50000"/>
              </a:spcBef>
            </a:pPr>
            <a:endParaRPr lang="zh-CN" altLang="en-US" dirty="0">
              <a:latin typeface="Arial" panose="020B0604020202020204" pitchFamily="34" charset="0"/>
              <a:ea typeface="宋体" pitchFamily="2" charset="-122"/>
            </a:endParaRPr>
          </a:p>
          <a:p>
            <a:r>
              <a:rPr lang="zh-CN" altLang="en-US" dirty="0">
                <a:latin typeface="Arial" panose="020B0604020202020204" pitchFamily="34" charset="0"/>
                <a:ea typeface="宋体" pitchFamily="2" charset="-122"/>
              </a:rPr>
              <a:t>（</a:t>
            </a:r>
            <a:r>
              <a:rPr lang="en-US" altLang="zh-CN" dirty="0">
                <a:latin typeface="Arial" panose="020B0604020202020204" pitchFamily="34" charset="0"/>
                <a:ea typeface="宋体" pitchFamily="2" charset="-122"/>
              </a:rPr>
              <a:t>4</a:t>
            </a:r>
            <a:r>
              <a:rPr lang="zh-CN" altLang="en-US" dirty="0">
                <a:latin typeface="Arial" panose="020B0604020202020204" pitchFamily="34" charset="0"/>
                <a:ea typeface="宋体" pitchFamily="2" charset="-122"/>
              </a:rPr>
              <a:t>）各种理由中奖项名称及用字描述须写</a:t>
            </a:r>
            <a:r>
              <a:rPr lang="zh-CN" altLang="en-US" b="1" dirty="0">
                <a:solidFill>
                  <a:srgbClr val="FF0000"/>
                </a:solidFill>
                <a:latin typeface="Arial" panose="020B0604020202020204" pitchFamily="34" charset="0"/>
                <a:ea typeface="宋体" pitchFamily="2" charset="-122"/>
              </a:rPr>
              <a:t>全称</a:t>
            </a:r>
            <a:r>
              <a:rPr lang="zh-CN" altLang="en-US" dirty="0">
                <a:latin typeface="Arial" panose="020B0604020202020204" pitchFamily="34" charset="0"/>
                <a:ea typeface="宋体" pitchFamily="2" charset="-122"/>
              </a:rPr>
              <a:t>。如不能写成大创项目，必须是大学生创新创业项目。</a:t>
            </a:r>
            <a:endParaRPr lang="zh-CN" altLang="en-US" dirty="0">
              <a:latin typeface="Arial" panose="020B0604020202020204" pitchFamily="34" charset="0"/>
              <a:ea typeface="宋体" pitchFamily="2" charset="-122"/>
            </a:endParaRPr>
          </a:p>
          <a:p>
            <a:endParaRPr lang="zh-CN" altLang="en-US" b="1" dirty="0">
              <a:solidFill>
                <a:srgbClr val="FF0000"/>
              </a:solidFill>
              <a:latin typeface="微软雅黑" pitchFamily="34" charset="-122"/>
              <a:ea typeface="宋体" pitchFamily="2" charset="-122"/>
              <a:sym typeface="宋体" pitchFamily="2" charset="-122"/>
            </a:endParaRPr>
          </a:p>
          <a:p>
            <a:endParaRPr lang="zh-CN" altLang="en-US" b="1" dirty="0">
              <a:solidFill>
                <a:srgbClr val="FF0000"/>
              </a:solidFill>
              <a:latin typeface="微软雅黑" pitchFamily="34" charset="-122"/>
              <a:ea typeface="宋体" pitchFamily="2" charset="-122"/>
              <a:sym typeface="宋体" pitchFamily="2" charset="-122"/>
            </a:endParaRPr>
          </a:p>
          <a:p>
            <a:endParaRPr lang="zh-CN" altLang="en-US" b="1" dirty="0">
              <a:solidFill>
                <a:srgbClr val="FF0000"/>
              </a:solidFill>
              <a:latin typeface="微软雅黑" pitchFamily="34" charset="-122"/>
              <a:ea typeface="宋体" pitchFamily="2" charset="-122"/>
              <a:sym typeface="宋体" pitchFamily="2" charset="-122"/>
            </a:endParaRPr>
          </a:p>
          <a:p>
            <a:r>
              <a:rPr lang="zh-CN" altLang="en-US" b="1" dirty="0">
                <a:solidFill>
                  <a:srgbClr val="FF0000"/>
                </a:solidFill>
                <a:latin typeface="微软雅黑" pitchFamily="34" charset="-122"/>
                <a:ea typeface="宋体" pitchFamily="2" charset="-122"/>
                <a:sym typeface="宋体" pitchFamily="2" charset="-122"/>
              </a:rPr>
              <a:t>注：四栏务必全部写满，可写在校期间的。</a:t>
            </a:r>
            <a:endParaRPr lang="zh-CN" altLang="en-US" b="1" dirty="0">
              <a:solidFill>
                <a:srgbClr val="FF0000"/>
              </a:solidFill>
              <a:latin typeface="微软雅黑" pitchFamily="34" charset="-122"/>
              <a:ea typeface="宋体" pitchFamily="2" charset="-122"/>
              <a:sym typeface="宋体" pitchFamily="2" charset="-122"/>
            </a:endParaRPr>
          </a:p>
        </p:txBody>
      </p:sp>
      <p:sp>
        <p:nvSpPr>
          <p:cNvPr id="27649" name="矩形 5"/>
          <p:cNvSpPr/>
          <p:nvPr/>
        </p:nvSpPr>
        <p:spPr>
          <a:xfrm>
            <a:off x="0" y="620713"/>
            <a:ext cx="9144000" cy="576262"/>
          </a:xfrm>
          <a:prstGeom prst="rect">
            <a:avLst/>
          </a:prstGeom>
          <a:solidFill>
            <a:srgbClr val="008AF2"/>
          </a:solidFill>
          <a:ln w="9525">
            <a:noFill/>
          </a:ln>
          <a:effectLst>
            <a:outerShdw sx="102000" sy="102000" algn="ctr" rotWithShape="0">
              <a:srgbClr val="000000">
                <a:alpha val="29999"/>
              </a:srgbClr>
            </a:outerShdw>
          </a:effectLst>
        </p:spPr>
        <p:txBody>
          <a:bodyPr anchor="ctr" anchorCtr="0"/>
          <a:p>
            <a:r>
              <a:rPr lang="en-US" altLang="zh-CN" sz="3200" b="1" dirty="0">
                <a:solidFill>
                  <a:srgbClr val="FFFFFF"/>
                </a:solidFill>
                <a:latin typeface="微软雅黑" pitchFamily="34" charset="-122"/>
                <a:ea typeface="微软雅黑" pitchFamily="34" charset="-122"/>
              </a:rPr>
              <a:t>                </a:t>
            </a:r>
            <a:r>
              <a:rPr lang="zh-CN" altLang="en-US" sz="3200" b="1" dirty="0">
                <a:solidFill>
                  <a:srgbClr val="FFFFFF"/>
                </a:solidFill>
                <a:latin typeface="微软雅黑" pitchFamily="34" charset="-122"/>
                <a:ea typeface="微软雅黑" pitchFamily="34" charset="-122"/>
              </a:rPr>
              <a:t>国家奖学金审批表填写说明</a:t>
            </a:r>
            <a:endParaRPr lang="zh-CN" altLang="en-US" sz="3200" dirty="0">
              <a:solidFill>
                <a:srgbClr val="FFFFFF"/>
              </a:solidFill>
              <a:latin typeface="微软雅黑" pitchFamily="34" charset="-122"/>
              <a:ea typeface="微软雅黑" pitchFamily="34"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7" name="矩形 5"/>
          <p:cNvSpPr/>
          <p:nvPr/>
        </p:nvSpPr>
        <p:spPr>
          <a:xfrm>
            <a:off x="0" y="620713"/>
            <a:ext cx="9144000" cy="576262"/>
          </a:xfrm>
          <a:prstGeom prst="rect">
            <a:avLst/>
          </a:prstGeom>
          <a:solidFill>
            <a:srgbClr val="008AF2"/>
          </a:solidFill>
          <a:ln w="9525">
            <a:noFill/>
          </a:ln>
          <a:effectLst>
            <a:outerShdw sx="102000" sy="102000" algn="ctr" rotWithShape="0">
              <a:srgbClr val="000000">
                <a:alpha val="29999"/>
              </a:srgbClr>
            </a:outerShdw>
          </a:effectLst>
        </p:spPr>
        <p:txBody>
          <a:bodyPr anchor="ctr" anchorCtr="0"/>
          <a:p>
            <a:r>
              <a:rPr lang="en-US" altLang="zh-CN" sz="3200" b="1" dirty="0">
                <a:solidFill>
                  <a:srgbClr val="FFFFFF"/>
                </a:solidFill>
                <a:latin typeface="微软雅黑" pitchFamily="34" charset="-122"/>
                <a:ea typeface="微软雅黑" pitchFamily="34" charset="-122"/>
              </a:rPr>
              <a:t>                </a:t>
            </a:r>
            <a:r>
              <a:rPr lang="zh-CN" altLang="en-US" sz="3200" b="1" dirty="0">
                <a:solidFill>
                  <a:srgbClr val="FFFFFF"/>
                </a:solidFill>
                <a:latin typeface="微软雅黑" pitchFamily="34" charset="-122"/>
                <a:ea typeface="微软雅黑" pitchFamily="34" charset="-122"/>
              </a:rPr>
              <a:t>国家奖学金审批表填写说明</a:t>
            </a:r>
            <a:endParaRPr lang="zh-CN" altLang="en-US" sz="3200" dirty="0">
              <a:solidFill>
                <a:srgbClr val="FFFFFF"/>
              </a:solidFill>
              <a:latin typeface="微软雅黑" pitchFamily="34" charset="-122"/>
              <a:ea typeface="微软雅黑" pitchFamily="34" charset="-122"/>
            </a:endParaRPr>
          </a:p>
        </p:txBody>
      </p:sp>
      <p:grpSp>
        <p:nvGrpSpPr>
          <p:cNvPr id="29698" name="组合 154626"/>
          <p:cNvGrpSpPr/>
          <p:nvPr/>
        </p:nvGrpSpPr>
        <p:grpSpPr>
          <a:xfrm>
            <a:off x="468313" y="476250"/>
            <a:ext cx="935037" cy="865188"/>
            <a:chOff x="0" y="0"/>
            <a:chExt cx="936104" cy="864096"/>
          </a:xfrm>
        </p:grpSpPr>
        <p:sp>
          <p:nvSpPr>
            <p:cNvPr id="154628" name="矩形 6"/>
            <p:cNvSpPr/>
            <p:nvPr/>
          </p:nvSpPr>
          <p:spPr>
            <a:xfrm>
              <a:off x="0" y="0"/>
              <a:ext cx="936104" cy="864096"/>
            </a:xfrm>
            <a:prstGeom prst="rect">
              <a:avLst/>
            </a:prstGeom>
            <a:solidFill>
              <a:schemeClr val="bg1"/>
            </a:solidFill>
            <a:ln w="9525">
              <a:noFill/>
            </a:ln>
            <a:effectLst>
              <a:outerShdw sx="102000" sy="102000" algn="ctr" rotWithShape="0">
                <a:srgbClr val="000000">
                  <a:alpha val="29999"/>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44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微软雅黑" pitchFamily="34" charset="-122"/>
                <a:ea typeface="微软雅黑" pitchFamily="34" charset="-122"/>
                <a:cs typeface="+mn-cs"/>
              </a:endParaRPr>
            </a:p>
          </p:txBody>
        </p:sp>
        <p:sp>
          <p:nvSpPr>
            <p:cNvPr id="154629" name="矩形 1"/>
            <p:cNvSpPr/>
            <p:nvPr/>
          </p:nvSpPr>
          <p:spPr>
            <a:xfrm>
              <a:off x="246343" y="33296"/>
              <a:ext cx="357596" cy="828897"/>
            </a:xfrm>
            <a:prstGeom prst="rect">
              <a:avLst/>
            </a:prstGeom>
            <a:noFill/>
            <a:ln w="9525">
              <a:noFill/>
            </a:ln>
          </p:spPr>
          <p:txBody>
            <a:bodyPr>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4800" b="1" i="0" u="none" strike="noStrike" kern="1200" cap="none" spc="0" normalizeH="0" baseline="0" noProof="1">
                  <a:ln>
                    <a:noFill/>
                  </a:ln>
                  <a:solidFill>
                    <a:srgbClr val="0066FF"/>
                  </a:solidFill>
                  <a:effectLst>
                    <a:outerShdw blurRad="38100" dist="38100" dir="2700000">
                      <a:srgbClr val="000000"/>
                    </a:outerShdw>
                  </a:effectLst>
                  <a:uLnTx/>
                  <a:uFillTx/>
                  <a:latin typeface="微软雅黑" pitchFamily="34" charset="-122"/>
                  <a:ea typeface="微软雅黑" pitchFamily="34" charset="-122"/>
                  <a:cs typeface="+mn-cs"/>
                </a:rPr>
                <a:t>1</a:t>
              </a:r>
              <a:endParaRPr kumimoji="0" lang="en-US" altLang="zh-CN" sz="4800" b="1" i="0" u="none" strike="noStrike" kern="1200" cap="none" spc="0" normalizeH="0" baseline="0" noProof="1">
                <a:ln>
                  <a:noFill/>
                </a:ln>
                <a:solidFill>
                  <a:srgbClr val="0066FF"/>
                </a:solidFill>
                <a:effectLst>
                  <a:outerShdw blurRad="38100" dist="38100" dir="2700000">
                    <a:srgbClr val="000000"/>
                  </a:outerShdw>
                </a:effectLst>
                <a:uLnTx/>
                <a:uFillTx/>
                <a:latin typeface="微软雅黑" pitchFamily="34" charset="-122"/>
                <a:ea typeface="微软雅黑" pitchFamily="34" charset="-122"/>
                <a:cs typeface="+mn-cs"/>
              </a:endParaRPr>
            </a:p>
          </p:txBody>
        </p:sp>
      </p:grpSp>
      <p:sp>
        <p:nvSpPr>
          <p:cNvPr id="29701" name="文本框 154631"/>
          <p:cNvSpPr txBox="1"/>
          <p:nvPr/>
        </p:nvSpPr>
        <p:spPr>
          <a:xfrm>
            <a:off x="1071563" y="4421188"/>
            <a:ext cx="4968875" cy="366712"/>
          </a:xfrm>
          <a:prstGeom prst="rect">
            <a:avLst/>
          </a:prstGeom>
          <a:noFill/>
          <a:ln w="9525">
            <a:noFill/>
          </a:ln>
        </p:spPr>
        <p:txBody>
          <a:bodyPr anchor="t" anchorCtr="0">
            <a:spAutoFit/>
          </a:bodyPr>
          <a:p>
            <a:pPr>
              <a:spcBef>
                <a:spcPct val="50000"/>
              </a:spcBef>
            </a:pPr>
            <a:endParaRPr lang="zh-CN" altLang="en-US" dirty="0">
              <a:latin typeface="微软雅黑" pitchFamily="34" charset="-122"/>
              <a:ea typeface="宋体" pitchFamily="2" charset="-122"/>
            </a:endParaRPr>
          </a:p>
        </p:txBody>
      </p:sp>
      <p:sp>
        <p:nvSpPr>
          <p:cNvPr id="29702" name="文本框 2"/>
          <p:cNvSpPr txBox="1"/>
          <p:nvPr/>
        </p:nvSpPr>
        <p:spPr>
          <a:xfrm>
            <a:off x="1071563" y="4787900"/>
            <a:ext cx="7202487" cy="2306638"/>
          </a:xfrm>
          <a:prstGeom prst="rect">
            <a:avLst/>
          </a:prstGeom>
          <a:noFill/>
          <a:ln w="9525">
            <a:noFill/>
          </a:ln>
        </p:spPr>
        <p:txBody>
          <a:bodyPr wrap="square" anchor="t" anchorCtr="0">
            <a:spAutoFit/>
          </a:bodyPr>
          <a:p>
            <a:r>
              <a:rPr lang="en-US" altLang="zh-CN" dirty="0">
                <a:latin typeface="Arial" panose="020B0604020202020204" pitchFamily="34" charset="0"/>
                <a:ea typeface="宋体" pitchFamily="2" charset="-122"/>
              </a:rPr>
              <a:t>16</a:t>
            </a:r>
            <a:r>
              <a:rPr lang="zh-CN" altLang="en-US" dirty="0">
                <a:latin typeface="Arial" panose="020B0604020202020204" pitchFamily="34" charset="0"/>
                <a:ea typeface="宋体" pitchFamily="2" charset="-122"/>
              </a:rPr>
              <a:t>、国家奖学金“申请理由”</a:t>
            </a:r>
            <a:r>
              <a:rPr lang="en-US" altLang="zh-CN" dirty="0">
                <a:latin typeface="Arial" panose="020B0604020202020204" pitchFamily="34" charset="0"/>
                <a:ea typeface="宋体" pitchFamily="2" charset="-122"/>
              </a:rPr>
              <a:t> </a:t>
            </a:r>
            <a:r>
              <a:rPr lang="zh-CN" altLang="en-US" dirty="0">
                <a:latin typeface="Arial" panose="020B0604020202020204" pitchFamily="34" charset="0"/>
                <a:ea typeface="宋体" pitchFamily="2" charset="-122"/>
              </a:rPr>
              <a:t>一律不使用书信格式，尽量不出现“我”或“本人”字样；如实、详细、全面反映政治思想、学习成绩、社会实践、创新能力、综合素质等方面的优异表现；字数以</a:t>
            </a:r>
            <a:r>
              <a:rPr lang="en-US" altLang="zh-CN" dirty="0">
                <a:latin typeface="Arial" panose="020B0604020202020204" pitchFamily="34" charset="0"/>
                <a:ea typeface="宋体" pitchFamily="2" charset="-122"/>
              </a:rPr>
              <a:t>160-220</a:t>
            </a:r>
            <a:r>
              <a:rPr lang="zh-CN" altLang="en-US" dirty="0">
                <a:latin typeface="Arial" panose="020B0604020202020204" pitchFamily="34" charset="0"/>
                <a:ea typeface="宋体" pitchFamily="2" charset="-122"/>
              </a:rPr>
              <a:t>字为宜；学生所填</a:t>
            </a:r>
            <a:r>
              <a:rPr lang="en-US" altLang="zh-CN" dirty="0">
                <a:latin typeface="Arial" panose="020B0604020202020204" pitchFamily="34" charset="0"/>
                <a:ea typeface="宋体" pitchFamily="2" charset="-122"/>
              </a:rPr>
              <a:t>“</a:t>
            </a:r>
            <a:r>
              <a:rPr lang="zh-CN" altLang="en-US" dirty="0">
                <a:latin typeface="Arial" panose="020B0604020202020204" pitchFamily="34" charset="0"/>
                <a:ea typeface="宋体" pitchFamily="2" charset="-122"/>
              </a:rPr>
              <a:t>申请理由</a:t>
            </a:r>
            <a:r>
              <a:rPr lang="en-US" altLang="zh-CN" dirty="0">
                <a:latin typeface="Arial" panose="020B0604020202020204" pitchFamily="34" charset="0"/>
                <a:ea typeface="宋体" pitchFamily="2" charset="-122"/>
              </a:rPr>
              <a:t>”</a:t>
            </a:r>
            <a:r>
              <a:rPr lang="zh-CN" altLang="en-US" dirty="0">
                <a:latin typeface="Arial" panose="020B0604020202020204" pitchFamily="34" charset="0"/>
                <a:ea typeface="宋体" pitchFamily="2" charset="-122"/>
              </a:rPr>
              <a:t>思想政治理论学习内容要与时俱进，应在习近平新时代中国特色社会主义思想指引下，自觉加强思想政治理论学习，不断提高政治素养，坚持与时俱进。</a:t>
            </a:r>
            <a:endParaRPr lang="zh-CN" altLang="en-US" dirty="0">
              <a:latin typeface="Arial" panose="020B0604020202020204" pitchFamily="34" charset="0"/>
              <a:ea typeface="宋体" pitchFamily="2" charset="-122"/>
            </a:endParaRPr>
          </a:p>
          <a:p>
            <a:endParaRPr lang="zh-CN" altLang="zh-CN" dirty="0">
              <a:latin typeface="Arial" panose="020B0604020202020204" pitchFamily="34" charset="0"/>
              <a:ea typeface="宋体" pitchFamily="2" charset="-122"/>
            </a:endParaRPr>
          </a:p>
          <a:p>
            <a:endParaRPr lang="zh-CN" altLang="en-US" b="1" dirty="0">
              <a:solidFill>
                <a:srgbClr val="FF0000"/>
              </a:solidFill>
              <a:latin typeface="Arial" panose="020B0604020202020204" pitchFamily="34" charset="0"/>
              <a:ea typeface="宋体" pitchFamily="2" charset="-122"/>
            </a:endParaRPr>
          </a:p>
        </p:txBody>
      </p:sp>
      <p:pic>
        <p:nvPicPr>
          <p:cNvPr id="29703" name="图片 3" descr="}D%_NK_M%P1VF8V]LBIA$)8"/>
          <p:cNvPicPr>
            <a:picLocks noChangeAspect="1"/>
          </p:cNvPicPr>
          <p:nvPr/>
        </p:nvPicPr>
        <p:blipFill>
          <a:blip r:embed="rId1"/>
          <a:stretch>
            <a:fillRect/>
          </a:stretch>
        </p:blipFill>
        <p:spPr>
          <a:xfrm>
            <a:off x="1128713" y="1255713"/>
            <a:ext cx="6886575" cy="3381375"/>
          </a:xfrm>
          <a:prstGeom prst="rect">
            <a:avLst/>
          </a:prstGeom>
          <a:noFill/>
          <a:ln w="9525">
            <a:noFill/>
          </a:ln>
        </p:spPr>
      </p:pic>
    </p:spTree>
  </p:cSld>
  <p:clrMapOvr>
    <a:masterClrMapping/>
  </p:clrMapOvr>
  <p:transition spd="slow">
    <p:push/>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5" name="矩形 5"/>
          <p:cNvSpPr/>
          <p:nvPr/>
        </p:nvSpPr>
        <p:spPr>
          <a:xfrm>
            <a:off x="0" y="620713"/>
            <a:ext cx="9144000" cy="576262"/>
          </a:xfrm>
          <a:prstGeom prst="rect">
            <a:avLst/>
          </a:prstGeom>
          <a:solidFill>
            <a:srgbClr val="008AF2"/>
          </a:solidFill>
          <a:ln w="9525">
            <a:noFill/>
          </a:ln>
          <a:effectLst>
            <a:outerShdw sx="102000" sy="102000" algn="ctr" rotWithShape="0">
              <a:srgbClr val="000000">
                <a:alpha val="29999"/>
              </a:srgbClr>
            </a:outerShdw>
          </a:effectLst>
        </p:spPr>
        <p:txBody>
          <a:bodyPr anchor="ctr" anchorCtr="0"/>
          <a:p>
            <a:r>
              <a:rPr lang="en-US" altLang="zh-CN" sz="3200" b="1" dirty="0">
                <a:solidFill>
                  <a:srgbClr val="FFFFFF"/>
                </a:solidFill>
                <a:latin typeface="微软雅黑" pitchFamily="34" charset="-122"/>
                <a:ea typeface="微软雅黑" pitchFamily="34" charset="-122"/>
              </a:rPr>
              <a:t>                </a:t>
            </a:r>
            <a:r>
              <a:rPr lang="zh-CN" altLang="en-US" sz="3200" b="1" dirty="0">
                <a:solidFill>
                  <a:srgbClr val="FFFFFF"/>
                </a:solidFill>
                <a:latin typeface="微软雅黑" pitchFamily="34" charset="-122"/>
                <a:ea typeface="微软雅黑" pitchFamily="34" charset="-122"/>
              </a:rPr>
              <a:t>国家奖学金审批表填写说明</a:t>
            </a:r>
            <a:endParaRPr lang="zh-CN" altLang="en-US" sz="3200" dirty="0">
              <a:solidFill>
                <a:srgbClr val="FFFFFF"/>
              </a:solidFill>
              <a:latin typeface="微软雅黑" pitchFamily="34" charset="-122"/>
              <a:ea typeface="微软雅黑" pitchFamily="34" charset="-122"/>
            </a:endParaRPr>
          </a:p>
        </p:txBody>
      </p:sp>
      <p:grpSp>
        <p:nvGrpSpPr>
          <p:cNvPr id="31746" name="组合 161794"/>
          <p:cNvGrpSpPr/>
          <p:nvPr/>
        </p:nvGrpSpPr>
        <p:grpSpPr>
          <a:xfrm>
            <a:off x="468313" y="476250"/>
            <a:ext cx="935037" cy="865188"/>
            <a:chOff x="0" y="0"/>
            <a:chExt cx="936104" cy="864096"/>
          </a:xfrm>
        </p:grpSpPr>
        <p:sp>
          <p:nvSpPr>
            <p:cNvPr id="161796" name="矩形 6"/>
            <p:cNvSpPr/>
            <p:nvPr/>
          </p:nvSpPr>
          <p:spPr>
            <a:xfrm>
              <a:off x="0" y="0"/>
              <a:ext cx="936104" cy="864096"/>
            </a:xfrm>
            <a:prstGeom prst="rect">
              <a:avLst/>
            </a:prstGeom>
            <a:solidFill>
              <a:schemeClr val="bg1"/>
            </a:solidFill>
            <a:ln w="9525">
              <a:noFill/>
            </a:ln>
            <a:effectLst>
              <a:outerShdw sx="102000" sy="102000" algn="ctr" rotWithShape="0">
                <a:srgbClr val="000000">
                  <a:alpha val="29999"/>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44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微软雅黑" pitchFamily="34" charset="-122"/>
                  <a:ea typeface="微软雅黑" pitchFamily="34" charset="-122"/>
                  <a:cs typeface="+mn-cs"/>
                </a:rPr>
                <a:t>1</a:t>
              </a:r>
              <a:endParaRPr kumimoji="0" lang="en-US" altLang="zh-CN" sz="44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微软雅黑" pitchFamily="34" charset="-122"/>
                <a:ea typeface="微软雅黑" pitchFamily="34" charset="-122"/>
                <a:cs typeface="+mn-cs"/>
              </a:endParaRPr>
            </a:p>
          </p:txBody>
        </p:sp>
        <p:sp>
          <p:nvSpPr>
            <p:cNvPr id="161797" name="矩形 1"/>
            <p:cNvSpPr/>
            <p:nvPr/>
          </p:nvSpPr>
          <p:spPr>
            <a:xfrm>
              <a:off x="373488" y="33296"/>
              <a:ext cx="184360" cy="822872"/>
            </a:xfrm>
            <a:prstGeom prst="rect">
              <a:avLst/>
            </a:prstGeom>
            <a:noFill/>
            <a:ln w="9525">
              <a:noFill/>
            </a:ln>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4800" b="1" i="0" u="none" strike="noStrike" kern="1200" cap="none" spc="0" normalizeH="0" baseline="0" noProof="1">
                <a:ln>
                  <a:noFill/>
                </a:ln>
                <a:solidFill>
                  <a:srgbClr val="0066FF"/>
                </a:solidFill>
                <a:effectLst>
                  <a:outerShdw blurRad="38100" dist="38100" dir="2700000">
                    <a:srgbClr val="000000"/>
                  </a:outerShdw>
                </a:effectLst>
                <a:uLnTx/>
                <a:uFillTx/>
                <a:latin typeface="微软雅黑" pitchFamily="34" charset="-122"/>
                <a:ea typeface="微软雅黑" pitchFamily="34" charset="-122"/>
                <a:cs typeface="+mn-cs"/>
              </a:endParaRPr>
            </a:p>
          </p:txBody>
        </p:sp>
      </p:grpSp>
      <p:sp>
        <p:nvSpPr>
          <p:cNvPr id="31749" name="文本框 161798"/>
          <p:cNvSpPr txBox="1"/>
          <p:nvPr/>
        </p:nvSpPr>
        <p:spPr>
          <a:xfrm>
            <a:off x="1214438" y="5072063"/>
            <a:ext cx="6840537" cy="3827462"/>
          </a:xfrm>
          <a:prstGeom prst="rect">
            <a:avLst/>
          </a:prstGeom>
          <a:noFill/>
          <a:ln w="9525">
            <a:noFill/>
          </a:ln>
        </p:spPr>
        <p:txBody>
          <a:bodyPr anchor="t" anchorCtr="0">
            <a:spAutoFit/>
          </a:bodyPr>
          <a:p>
            <a:pPr>
              <a:spcBef>
                <a:spcPct val="50000"/>
              </a:spcBef>
            </a:pPr>
            <a:r>
              <a:rPr lang="en-US" altLang="zh-CN" dirty="0">
                <a:latin typeface="微软雅黑" pitchFamily="34" charset="-122"/>
                <a:ea typeface="宋体" pitchFamily="2" charset="-122"/>
              </a:rPr>
              <a:t>17</a:t>
            </a:r>
            <a:r>
              <a:rPr lang="zh-CN" altLang="en-US" dirty="0">
                <a:latin typeface="微软雅黑" pitchFamily="34" charset="-122"/>
                <a:ea typeface="宋体" pitchFamily="2" charset="-122"/>
              </a:rPr>
              <a:t>、推荐理由必须做到理由充足，能明确体现每名申请国家奖学金学生的优秀表现和突出特点，</a:t>
            </a:r>
            <a:r>
              <a:rPr lang="zh-CN" altLang="en-US" dirty="0">
                <a:solidFill>
                  <a:srgbClr val="FF3300"/>
                </a:solidFill>
                <a:latin typeface="微软雅黑" pitchFamily="34" charset="-122"/>
                <a:ea typeface="宋体" pitchFamily="2" charset="-122"/>
              </a:rPr>
              <a:t>不能千篇一律，甚至出现雷同；</a:t>
            </a:r>
            <a:r>
              <a:rPr lang="zh-CN" altLang="en-US" dirty="0">
                <a:latin typeface="Arial" panose="020B0604020202020204" pitchFamily="34" charset="0"/>
                <a:ea typeface="宋体" pitchFamily="2" charset="-122"/>
              </a:rPr>
              <a:t>评价全面、客观、真实，段末须有表态性语句，如“同意推荐”等；推荐人须手写签名，同一推荐人，字迹须一致，最好推荐日期与学生申请时间间隔</a:t>
            </a:r>
            <a:r>
              <a:rPr lang="en-US" altLang="zh-CN" dirty="0">
                <a:latin typeface="Arial" panose="020B0604020202020204" pitchFamily="34" charset="0"/>
                <a:ea typeface="宋体" pitchFamily="2" charset="-122"/>
              </a:rPr>
              <a:t>1</a:t>
            </a:r>
            <a:r>
              <a:rPr lang="zh-CN" altLang="en-US" dirty="0">
                <a:latin typeface="Arial" panose="020B0604020202020204" pitchFamily="34" charset="0"/>
                <a:ea typeface="宋体" pitchFamily="2" charset="-122"/>
              </a:rPr>
              <a:t>天，申请当天也算，如“</a:t>
            </a:r>
            <a:r>
              <a:rPr lang="en-US" altLang="zh-CN" dirty="0">
                <a:latin typeface="Arial" panose="020B0604020202020204" pitchFamily="34" charset="0"/>
                <a:ea typeface="宋体" pitchFamily="2" charset="-122"/>
              </a:rPr>
              <a:t>9</a:t>
            </a:r>
            <a:r>
              <a:rPr lang="zh-CN" altLang="en-US" dirty="0">
                <a:latin typeface="Arial" panose="020B0604020202020204" pitchFamily="34" charset="0"/>
                <a:ea typeface="宋体" pitchFamily="2" charset="-122"/>
              </a:rPr>
              <a:t>月</a:t>
            </a:r>
            <a:r>
              <a:rPr lang="en-US" altLang="zh-CN" dirty="0">
                <a:latin typeface="Arial" panose="020B0604020202020204" pitchFamily="34" charset="0"/>
                <a:ea typeface="宋体" pitchFamily="2" charset="-122"/>
              </a:rPr>
              <a:t>26</a:t>
            </a:r>
            <a:r>
              <a:rPr lang="zh-CN" altLang="en-US" dirty="0">
                <a:latin typeface="Arial" panose="020B0604020202020204" pitchFamily="34" charset="0"/>
                <a:ea typeface="宋体" pitchFamily="2" charset="-122"/>
              </a:rPr>
              <a:t>日”与“</a:t>
            </a:r>
            <a:r>
              <a:rPr lang="en-US" altLang="zh-CN" dirty="0">
                <a:latin typeface="Arial" panose="020B0604020202020204" pitchFamily="34" charset="0"/>
                <a:ea typeface="宋体" pitchFamily="2" charset="-122"/>
              </a:rPr>
              <a:t>9</a:t>
            </a:r>
            <a:r>
              <a:rPr lang="zh-CN" altLang="en-US" dirty="0">
                <a:latin typeface="Arial" panose="020B0604020202020204" pitchFamily="34" charset="0"/>
                <a:ea typeface="宋体" pitchFamily="2" charset="-122"/>
              </a:rPr>
              <a:t>月</a:t>
            </a:r>
            <a:r>
              <a:rPr lang="en-US" altLang="zh-CN" dirty="0">
                <a:latin typeface="Arial" panose="020B0604020202020204" pitchFamily="34" charset="0"/>
                <a:ea typeface="宋体" pitchFamily="2" charset="-122"/>
              </a:rPr>
              <a:t>27</a:t>
            </a:r>
            <a:r>
              <a:rPr lang="zh-CN" altLang="en-US" dirty="0">
                <a:latin typeface="Arial" panose="020B0604020202020204" pitchFamily="34" charset="0"/>
                <a:ea typeface="宋体" pitchFamily="2" charset="-122"/>
              </a:rPr>
              <a:t>日”推荐理由字数以80-120字为宜。</a:t>
            </a:r>
            <a:endParaRPr lang="zh-CN" altLang="en-US" dirty="0">
              <a:latin typeface="Arial" panose="020B0604020202020204" pitchFamily="34" charset="0"/>
              <a:ea typeface="宋体" pitchFamily="2" charset="-122"/>
            </a:endParaRPr>
          </a:p>
          <a:p>
            <a:pPr>
              <a:spcBef>
                <a:spcPct val="50000"/>
              </a:spcBef>
            </a:pPr>
            <a:endParaRPr lang="zh-CN" altLang="en-US" dirty="0">
              <a:latin typeface="Arial" panose="020B0604020202020204" pitchFamily="34" charset="0"/>
              <a:ea typeface="宋体" pitchFamily="2" charset="-122"/>
            </a:endParaRPr>
          </a:p>
          <a:p>
            <a:pPr>
              <a:spcBef>
                <a:spcPct val="50000"/>
              </a:spcBef>
            </a:pPr>
            <a:endParaRPr lang="zh-CN" altLang="en-US" dirty="0">
              <a:solidFill>
                <a:srgbClr val="FF3300"/>
              </a:solidFill>
              <a:latin typeface="微软雅黑" pitchFamily="34" charset="-122"/>
              <a:ea typeface="宋体" pitchFamily="2" charset="-122"/>
            </a:endParaRPr>
          </a:p>
          <a:p>
            <a:pPr>
              <a:spcBef>
                <a:spcPct val="50000"/>
              </a:spcBef>
            </a:pPr>
            <a:endParaRPr lang="zh-CN" altLang="en-US" dirty="0">
              <a:solidFill>
                <a:srgbClr val="FF3300"/>
              </a:solidFill>
              <a:latin typeface="微软雅黑" pitchFamily="34" charset="-122"/>
              <a:ea typeface="宋体" pitchFamily="2" charset="-122"/>
            </a:endParaRPr>
          </a:p>
          <a:p>
            <a:pPr>
              <a:spcBef>
                <a:spcPct val="50000"/>
              </a:spcBef>
            </a:pPr>
            <a:endParaRPr lang="zh-CN" altLang="en-US" dirty="0">
              <a:solidFill>
                <a:srgbClr val="FF3300"/>
              </a:solidFill>
              <a:latin typeface="微软雅黑" pitchFamily="34" charset="-122"/>
              <a:ea typeface="宋体" pitchFamily="2" charset="-122"/>
            </a:endParaRPr>
          </a:p>
          <a:p>
            <a:pPr>
              <a:spcBef>
                <a:spcPct val="50000"/>
              </a:spcBef>
            </a:pPr>
            <a:endParaRPr lang="zh-CN" altLang="en-US" dirty="0">
              <a:solidFill>
                <a:srgbClr val="FF3300"/>
              </a:solidFill>
              <a:latin typeface="微软雅黑" pitchFamily="34" charset="-122"/>
              <a:ea typeface="宋体" pitchFamily="2" charset="-122"/>
            </a:endParaRPr>
          </a:p>
        </p:txBody>
      </p:sp>
      <p:pic>
        <p:nvPicPr>
          <p:cNvPr id="31750" name="图片 1" descr="[[DB%0%$LDHJ{XWM{VX[%9T"/>
          <p:cNvPicPr>
            <a:picLocks noChangeAspect="1"/>
          </p:cNvPicPr>
          <p:nvPr/>
        </p:nvPicPr>
        <p:blipFill>
          <a:blip r:embed="rId1"/>
          <a:stretch>
            <a:fillRect/>
          </a:stretch>
        </p:blipFill>
        <p:spPr>
          <a:xfrm>
            <a:off x="1331913" y="1484313"/>
            <a:ext cx="6391275" cy="3379787"/>
          </a:xfrm>
          <a:prstGeom prst="rect">
            <a:avLst/>
          </a:prstGeom>
          <a:noFill/>
          <a:ln w="9525">
            <a:noFill/>
          </a:ln>
        </p:spPr>
      </p:pic>
    </p:spTree>
  </p:cSld>
  <p:clrMapOvr>
    <a:masterClrMapping/>
  </p:clrMapOvr>
  <p:transition spd="slow">
    <p:push/>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69" name="矩形 5"/>
          <p:cNvSpPr/>
          <p:nvPr/>
        </p:nvSpPr>
        <p:spPr>
          <a:xfrm>
            <a:off x="0" y="620713"/>
            <a:ext cx="9144000" cy="576262"/>
          </a:xfrm>
          <a:prstGeom prst="rect">
            <a:avLst/>
          </a:prstGeom>
          <a:solidFill>
            <a:srgbClr val="008AF2"/>
          </a:solidFill>
          <a:ln w="9525">
            <a:noFill/>
          </a:ln>
          <a:effectLst>
            <a:outerShdw sx="102000" sy="102000" algn="ctr" rotWithShape="0">
              <a:srgbClr val="000000">
                <a:alpha val="29999"/>
              </a:srgbClr>
            </a:outerShdw>
          </a:effectLst>
        </p:spPr>
        <p:txBody>
          <a:bodyPr anchor="ctr" anchorCtr="0"/>
          <a:p>
            <a:r>
              <a:rPr lang="en-US" altLang="zh-CN" sz="3200" b="1" dirty="0">
                <a:solidFill>
                  <a:srgbClr val="FFFFFF"/>
                </a:solidFill>
                <a:latin typeface="微软雅黑" pitchFamily="34" charset="-122"/>
                <a:ea typeface="微软雅黑" pitchFamily="34" charset="-122"/>
              </a:rPr>
              <a:t>                </a:t>
            </a:r>
            <a:r>
              <a:rPr lang="zh-CN" altLang="en-US" sz="3200" b="1" dirty="0">
                <a:solidFill>
                  <a:srgbClr val="FFFFFF"/>
                </a:solidFill>
                <a:latin typeface="微软雅黑" pitchFamily="34" charset="-122"/>
                <a:ea typeface="微软雅黑" pitchFamily="34" charset="-122"/>
              </a:rPr>
              <a:t>国家奖学金审批表填写说明</a:t>
            </a:r>
            <a:endParaRPr lang="zh-CN" altLang="en-US" sz="3200" dirty="0">
              <a:solidFill>
                <a:srgbClr val="FFFFFF"/>
              </a:solidFill>
              <a:latin typeface="微软雅黑" pitchFamily="34" charset="-122"/>
              <a:ea typeface="微软雅黑" pitchFamily="34" charset="-122"/>
            </a:endParaRPr>
          </a:p>
        </p:txBody>
      </p:sp>
      <p:sp>
        <p:nvSpPr>
          <p:cNvPr id="32773" name="文本框 160774"/>
          <p:cNvSpPr txBox="1"/>
          <p:nvPr/>
        </p:nvSpPr>
        <p:spPr>
          <a:xfrm>
            <a:off x="1285875" y="4714875"/>
            <a:ext cx="6624638" cy="2584450"/>
          </a:xfrm>
          <a:prstGeom prst="rect">
            <a:avLst/>
          </a:prstGeom>
          <a:noFill/>
          <a:ln w="9525">
            <a:noFill/>
          </a:ln>
        </p:spPr>
        <p:txBody>
          <a:bodyPr anchor="t" anchorCtr="0">
            <a:spAutoFit/>
          </a:bodyPr>
          <a:p>
            <a:pPr>
              <a:spcBef>
                <a:spcPct val="50000"/>
              </a:spcBef>
            </a:pPr>
            <a:r>
              <a:rPr lang="en-US" altLang="zh-CN" dirty="0">
                <a:latin typeface="微软雅黑" pitchFamily="34" charset="-122"/>
                <a:ea typeface="宋体" pitchFamily="2" charset="-122"/>
              </a:rPr>
              <a:t>18</a:t>
            </a:r>
            <a:r>
              <a:rPr lang="zh-CN" altLang="en-US" dirty="0">
                <a:latin typeface="微软雅黑" pitchFamily="34" charset="-122"/>
                <a:ea typeface="宋体" pitchFamily="2" charset="-122"/>
              </a:rPr>
              <a:t>、院（系）意见不能只简单填写“同意”、“同意推荐”等字样作为院系意见；签名处必须为院系主管学生工作领导的</a:t>
            </a:r>
            <a:r>
              <a:rPr lang="zh-CN" altLang="en-US" b="1" dirty="0">
                <a:solidFill>
                  <a:srgbClr val="FF0000"/>
                </a:solidFill>
                <a:latin typeface="微软雅黑" pitchFamily="34" charset="-122"/>
                <a:ea typeface="宋体" pitchFamily="2" charset="-122"/>
              </a:rPr>
              <a:t>手写签名</a:t>
            </a:r>
            <a:r>
              <a:rPr lang="zh-CN" altLang="en-US" dirty="0">
                <a:latin typeface="微软雅黑" pitchFamily="34" charset="-122"/>
                <a:ea typeface="宋体" pitchFamily="2" charset="-122"/>
              </a:rPr>
              <a:t>和院系公章，不能用院系公章代替领导签名。“院（系）公章”处，须加盖院（系）的</a:t>
            </a:r>
            <a:r>
              <a:rPr lang="zh-CN" altLang="en-US" b="1" dirty="0">
                <a:solidFill>
                  <a:srgbClr val="FF0000"/>
                </a:solidFill>
                <a:latin typeface="微软雅黑" pitchFamily="34" charset="-122"/>
                <a:ea typeface="宋体" pitchFamily="2" charset="-122"/>
              </a:rPr>
              <a:t>行政印章；</a:t>
            </a:r>
            <a:r>
              <a:rPr lang="zh-CN" altLang="en-US" dirty="0">
                <a:latin typeface="Arial" panose="020B0604020202020204" pitchFamily="34" charset="0"/>
                <a:ea typeface="宋体" pitchFamily="2" charset="-122"/>
              </a:rPr>
              <a:t>评价全面、客观、真实，段末须有公示结果描述和表态性语句，如“经公示无异议，同意推荐”等字样。</a:t>
            </a:r>
            <a:endParaRPr lang="zh-CN" altLang="en-US" dirty="0">
              <a:latin typeface="Arial" panose="020B0604020202020204" pitchFamily="34" charset="0"/>
              <a:ea typeface="宋体" pitchFamily="2" charset="-122"/>
            </a:endParaRPr>
          </a:p>
          <a:p>
            <a:pPr>
              <a:spcBef>
                <a:spcPct val="50000"/>
              </a:spcBef>
            </a:pPr>
            <a:endParaRPr lang="zh-CN" altLang="en-US" dirty="0">
              <a:latin typeface="微软雅黑" pitchFamily="34" charset="-122"/>
              <a:ea typeface="宋体" pitchFamily="2" charset="-122"/>
            </a:endParaRPr>
          </a:p>
          <a:p>
            <a:pPr>
              <a:spcBef>
                <a:spcPct val="50000"/>
              </a:spcBef>
            </a:pPr>
            <a:endParaRPr lang="zh-CN" altLang="en-US" b="1" dirty="0">
              <a:solidFill>
                <a:srgbClr val="FF0000"/>
              </a:solidFill>
              <a:latin typeface="微软雅黑" pitchFamily="34" charset="-122"/>
              <a:ea typeface="宋体" pitchFamily="2" charset="-122"/>
            </a:endParaRPr>
          </a:p>
        </p:txBody>
      </p:sp>
      <p:pic>
        <p:nvPicPr>
          <p:cNvPr id="32774" name="图片 1" descr="C5GS3{FFJ478OS9[FH63SS6"/>
          <p:cNvPicPr>
            <a:picLocks noChangeAspect="1"/>
          </p:cNvPicPr>
          <p:nvPr/>
        </p:nvPicPr>
        <p:blipFill>
          <a:blip r:embed="rId1"/>
          <a:stretch>
            <a:fillRect/>
          </a:stretch>
        </p:blipFill>
        <p:spPr>
          <a:xfrm>
            <a:off x="1323975" y="1784350"/>
            <a:ext cx="6343650" cy="2713038"/>
          </a:xfrm>
          <a:prstGeom prst="rect">
            <a:avLst/>
          </a:prstGeom>
          <a:noFill/>
          <a:ln w="9525">
            <a:noFill/>
          </a:ln>
        </p:spPr>
      </p:pic>
    </p:spTree>
  </p:cSld>
  <p:clrMapOvr>
    <a:masterClrMapping/>
  </p:clrMapOvr>
  <p:transition spd="slow">
    <p:push/>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3" name="矩形 5"/>
          <p:cNvSpPr/>
          <p:nvPr/>
        </p:nvSpPr>
        <p:spPr>
          <a:xfrm>
            <a:off x="0" y="620713"/>
            <a:ext cx="9144000" cy="576262"/>
          </a:xfrm>
          <a:prstGeom prst="rect">
            <a:avLst/>
          </a:prstGeom>
          <a:solidFill>
            <a:srgbClr val="008AF2"/>
          </a:solidFill>
          <a:ln w="9525">
            <a:noFill/>
          </a:ln>
          <a:effectLst>
            <a:outerShdw sx="102000" sy="102000" algn="ctr" rotWithShape="0">
              <a:srgbClr val="000000">
                <a:alpha val="29999"/>
              </a:srgbClr>
            </a:outerShdw>
          </a:effectLst>
        </p:spPr>
        <p:txBody>
          <a:bodyPr anchor="ctr" anchorCtr="0"/>
          <a:p>
            <a:r>
              <a:rPr lang="en-US" altLang="zh-CN" sz="3200" b="1" dirty="0">
                <a:solidFill>
                  <a:srgbClr val="FFFFFF"/>
                </a:solidFill>
                <a:latin typeface="微软雅黑" pitchFamily="34" charset="-122"/>
                <a:ea typeface="微软雅黑" pitchFamily="34" charset="-122"/>
              </a:rPr>
              <a:t>                </a:t>
            </a:r>
            <a:r>
              <a:rPr lang="zh-CN" altLang="en-US" sz="3200" b="1" dirty="0">
                <a:solidFill>
                  <a:srgbClr val="FFFFFF"/>
                </a:solidFill>
                <a:latin typeface="微软雅黑" pitchFamily="34" charset="-122"/>
                <a:ea typeface="微软雅黑" pitchFamily="34" charset="-122"/>
              </a:rPr>
              <a:t>国家奖学金审批表填写说明</a:t>
            </a:r>
            <a:endParaRPr lang="zh-CN" altLang="en-US" sz="3200" dirty="0">
              <a:solidFill>
                <a:srgbClr val="FFFFFF"/>
              </a:solidFill>
              <a:latin typeface="微软雅黑" pitchFamily="34" charset="-122"/>
              <a:ea typeface="微软雅黑" pitchFamily="34" charset="-122"/>
            </a:endParaRPr>
          </a:p>
        </p:txBody>
      </p:sp>
      <p:sp>
        <p:nvSpPr>
          <p:cNvPr id="159748" name="矩形 6"/>
          <p:cNvSpPr/>
          <p:nvPr/>
        </p:nvSpPr>
        <p:spPr>
          <a:xfrm>
            <a:off x="468630" y="476250"/>
            <a:ext cx="934720" cy="865505"/>
          </a:xfrm>
          <a:prstGeom prst="rect">
            <a:avLst/>
          </a:prstGeom>
          <a:solidFill>
            <a:schemeClr val="bg1"/>
          </a:solidFill>
          <a:ln w="9525">
            <a:noFill/>
          </a:ln>
          <a:effectLst>
            <a:outerShdw sx="102000" sy="102000" algn="ctr" rotWithShape="0">
              <a:srgbClr val="000000">
                <a:alpha val="29999"/>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44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微软雅黑" pitchFamily="34" charset="-122"/>
                <a:ea typeface="微软雅黑" pitchFamily="34" charset="-122"/>
                <a:cs typeface="+mn-cs"/>
              </a:rPr>
              <a:t>1</a:t>
            </a:r>
            <a:endParaRPr kumimoji="0" lang="en-US" altLang="zh-CN" sz="44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微软雅黑" pitchFamily="34" charset="-122"/>
              <a:ea typeface="微软雅黑" pitchFamily="34" charset="-122"/>
              <a:cs typeface="+mn-cs"/>
            </a:endParaRPr>
          </a:p>
        </p:txBody>
      </p:sp>
      <p:sp>
        <p:nvSpPr>
          <p:cNvPr id="33797" name="文本框 1"/>
          <p:cNvSpPr txBox="1"/>
          <p:nvPr/>
        </p:nvSpPr>
        <p:spPr>
          <a:xfrm>
            <a:off x="917575" y="5311775"/>
            <a:ext cx="6823075" cy="644525"/>
          </a:xfrm>
          <a:prstGeom prst="rect">
            <a:avLst/>
          </a:prstGeom>
          <a:noFill/>
          <a:ln w="9525">
            <a:noFill/>
          </a:ln>
        </p:spPr>
        <p:txBody>
          <a:bodyPr anchor="t" anchorCtr="0">
            <a:spAutoFit/>
          </a:bodyPr>
          <a:p>
            <a:r>
              <a:rPr lang="zh-CN" altLang="en-US" b="1" dirty="0">
                <a:solidFill>
                  <a:srgbClr val="FF0000"/>
                </a:solidFill>
                <a:latin typeface="Arial" panose="020B0604020202020204" pitchFamily="34" charset="0"/>
                <a:ea typeface="宋体" pitchFamily="2" charset="-122"/>
              </a:rPr>
              <a:t>公示日期不能是周末，必须是工作日。</a:t>
            </a:r>
            <a:endParaRPr lang="zh-CN" altLang="en-US" b="1" dirty="0">
              <a:solidFill>
                <a:srgbClr val="FF0000"/>
              </a:solidFill>
              <a:latin typeface="Arial" panose="020B0604020202020204" pitchFamily="34" charset="0"/>
              <a:ea typeface="宋体" pitchFamily="2" charset="-122"/>
            </a:endParaRPr>
          </a:p>
          <a:p>
            <a:endParaRPr lang="zh-CN" altLang="en-US" dirty="0">
              <a:latin typeface="Arial" panose="020B0604020202020204" pitchFamily="34" charset="0"/>
              <a:ea typeface="宋体" pitchFamily="2" charset="-122"/>
            </a:endParaRPr>
          </a:p>
        </p:txBody>
      </p:sp>
      <p:pic>
        <p:nvPicPr>
          <p:cNvPr id="33798" name="图片 1" descr="{CDDO9J6ULEE)_`V%Q}A)O7"/>
          <p:cNvPicPr>
            <a:picLocks noChangeAspect="1"/>
          </p:cNvPicPr>
          <p:nvPr/>
        </p:nvPicPr>
        <p:blipFill>
          <a:blip r:embed="rId1"/>
          <a:stretch>
            <a:fillRect/>
          </a:stretch>
        </p:blipFill>
        <p:spPr>
          <a:xfrm>
            <a:off x="1206500" y="1927225"/>
            <a:ext cx="6400800" cy="2800350"/>
          </a:xfrm>
          <a:prstGeom prst="rect">
            <a:avLst/>
          </a:prstGeom>
          <a:noFill/>
          <a:ln w="9525">
            <a:noFill/>
          </a:ln>
        </p:spPr>
      </p:pic>
    </p:spTree>
  </p:cSld>
  <p:clrMapOvr>
    <a:masterClrMapping/>
  </p:clrMapOvr>
  <p:transition spd="slow">
    <p:push/>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7" name="矩形 5"/>
          <p:cNvSpPr/>
          <p:nvPr/>
        </p:nvSpPr>
        <p:spPr>
          <a:xfrm>
            <a:off x="0" y="174625"/>
            <a:ext cx="9144000" cy="576263"/>
          </a:xfrm>
          <a:prstGeom prst="rect">
            <a:avLst/>
          </a:prstGeom>
          <a:solidFill>
            <a:srgbClr val="008AF2"/>
          </a:solidFill>
          <a:ln w="9525">
            <a:noFill/>
          </a:ln>
          <a:effectLst>
            <a:outerShdw sx="102000" sy="102000" algn="ctr" rotWithShape="0">
              <a:srgbClr val="000000">
                <a:alpha val="29999"/>
              </a:srgbClr>
            </a:outerShdw>
          </a:effectLst>
        </p:spPr>
        <p:txBody>
          <a:bodyPr anchor="ctr" anchorCtr="0"/>
          <a:p>
            <a:r>
              <a:rPr lang="en-US" altLang="zh-CN" sz="3200" b="1" dirty="0">
                <a:solidFill>
                  <a:srgbClr val="FFFFFF"/>
                </a:solidFill>
                <a:latin typeface="微软雅黑" pitchFamily="34" charset="-122"/>
                <a:ea typeface="微软雅黑" pitchFamily="34" charset="-122"/>
              </a:rPr>
              <a:t>                </a:t>
            </a:r>
            <a:r>
              <a:rPr lang="zh-CN" altLang="en-US" sz="3200" b="1" dirty="0">
                <a:solidFill>
                  <a:srgbClr val="FFFFFF"/>
                </a:solidFill>
                <a:latin typeface="微软雅黑" pitchFamily="34" charset="-122"/>
                <a:ea typeface="微软雅黑" pitchFamily="34" charset="-122"/>
              </a:rPr>
              <a:t>国家励志奖学金审批表填写说明</a:t>
            </a:r>
            <a:endParaRPr lang="zh-CN" altLang="en-US" sz="3200" dirty="0">
              <a:solidFill>
                <a:srgbClr val="FFFFFF"/>
              </a:solidFill>
              <a:latin typeface="微软雅黑" pitchFamily="34" charset="-122"/>
              <a:ea typeface="微软雅黑" pitchFamily="34" charset="-122"/>
            </a:endParaRPr>
          </a:p>
        </p:txBody>
      </p:sp>
      <p:grpSp>
        <p:nvGrpSpPr>
          <p:cNvPr id="34818" name="组合 163842"/>
          <p:cNvGrpSpPr/>
          <p:nvPr/>
        </p:nvGrpSpPr>
        <p:grpSpPr>
          <a:xfrm>
            <a:off x="468313" y="139700"/>
            <a:ext cx="935037" cy="865175"/>
            <a:chOff x="0" y="-336007"/>
            <a:chExt cx="936104" cy="864096"/>
          </a:xfrm>
        </p:grpSpPr>
        <p:sp>
          <p:nvSpPr>
            <p:cNvPr id="34819" name="矩形 6"/>
            <p:cNvSpPr/>
            <p:nvPr/>
          </p:nvSpPr>
          <p:spPr>
            <a:xfrm>
              <a:off x="0" y="-336007"/>
              <a:ext cx="936104" cy="863793"/>
            </a:xfrm>
            <a:prstGeom prst="rect">
              <a:avLst/>
            </a:prstGeom>
            <a:solidFill>
              <a:schemeClr val="bg1"/>
            </a:solidFill>
            <a:ln w="9525">
              <a:noFill/>
            </a:ln>
            <a:effectLst>
              <a:outerShdw sx="102000" sy="102000" algn="ctr" rotWithShape="0">
                <a:srgbClr val="000000">
                  <a:alpha val="29999"/>
                </a:srgbClr>
              </a:outerShdw>
            </a:effectLst>
          </p:spPr>
          <p:txBody>
            <a:bodyPr anchor="ctr" anchorCtr="0"/>
            <a:p>
              <a:pPr algn="ctr"/>
              <a:endParaRPr lang="zh-CN" altLang="en-US" sz="2400" b="1" dirty="0">
                <a:solidFill>
                  <a:srgbClr val="000000"/>
                </a:solidFill>
                <a:latin typeface="微软雅黑" pitchFamily="34" charset="-122"/>
                <a:ea typeface="微软雅黑" pitchFamily="34" charset="-122"/>
              </a:endParaRPr>
            </a:p>
          </p:txBody>
        </p:sp>
        <p:sp>
          <p:nvSpPr>
            <p:cNvPr id="163845" name="矩形 1"/>
            <p:cNvSpPr/>
            <p:nvPr/>
          </p:nvSpPr>
          <p:spPr>
            <a:xfrm>
              <a:off x="185949" y="-300821"/>
              <a:ext cx="564523" cy="828910"/>
            </a:xfrm>
            <a:prstGeom prst="rect">
              <a:avLst/>
            </a:prstGeom>
            <a:noFill/>
            <a:ln w="9525">
              <a:noFill/>
            </a:ln>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4800" b="1" i="0" u="none" strike="noStrike" kern="1200" cap="none" spc="0" normalizeH="0" baseline="0" noProof="0">
                  <a:ln>
                    <a:noFill/>
                  </a:ln>
                  <a:solidFill>
                    <a:srgbClr val="0066FF"/>
                  </a:solidFill>
                  <a:effectLst>
                    <a:outerShdw blurRad="38100" dist="38100" dir="2700000" algn="tl">
                      <a:srgbClr val="C0C0C0"/>
                    </a:outerShdw>
                  </a:effectLst>
                  <a:uLnTx/>
                  <a:uFillTx/>
                  <a:latin typeface="微软雅黑" pitchFamily="34" charset="-122"/>
                  <a:ea typeface="微软雅黑" pitchFamily="34" charset="-122"/>
                  <a:cs typeface="+mn-cs"/>
                </a:rPr>
                <a:t>2</a:t>
              </a:r>
              <a:endParaRPr kumimoji="0" lang="en-US" altLang="zh-CN" sz="4800" b="1" i="0" u="none" strike="noStrike" kern="1200" cap="none" spc="0" normalizeH="0" baseline="0" noProof="0">
                <a:ln>
                  <a:noFill/>
                </a:ln>
                <a:solidFill>
                  <a:srgbClr val="0066FF"/>
                </a:solidFill>
                <a:effectLst>
                  <a:outerShdw blurRad="38100" dist="38100" dir="2700000" algn="tl">
                    <a:srgbClr val="C0C0C0"/>
                  </a:outerShdw>
                </a:effectLst>
                <a:uLnTx/>
                <a:uFillTx/>
                <a:latin typeface="微软雅黑" pitchFamily="34" charset="-122"/>
                <a:ea typeface="微软雅黑" pitchFamily="34" charset="-122"/>
                <a:cs typeface="+mn-cs"/>
              </a:endParaRPr>
            </a:p>
          </p:txBody>
        </p:sp>
      </p:grpSp>
      <p:sp>
        <p:nvSpPr>
          <p:cNvPr id="34821" name="文本框 163847"/>
          <p:cNvSpPr txBox="1"/>
          <p:nvPr/>
        </p:nvSpPr>
        <p:spPr>
          <a:xfrm>
            <a:off x="131763" y="4291013"/>
            <a:ext cx="8923337" cy="2462212"/>
          </a:xfrm>
          <a:prstGeom prst="rect">
            <a:avLst/>
          </a:prstGeom>
          <a:noFill/>
          <a:ln w="9525">
            <a:noFill/>
          </a:ln>
        </p:spPr>
        <p:txBody>
          <a:bodyPr wrap="square" anchor="t" anchorCtr="0">
            <a:spAutoFit/>
          </a:bodyPr>
          <a:p>
            <a:pPr>
              <a:spcBef>
                <a:spcPct val="50000"/>
              </a:spcBef>
            </a:pPr>
            <a:r>
              <a:rPr lang="zh-CN" altLang="en-US" sz="1400" dirty="0">
                <a:latin typeface="微软雅黑" pitchFamily="34" charset="-122"/>
                <a:ea typeface="宋体" pitchFamily="2" charset="-122"/>
              </a:rPr>
              <a:t>家庭月总收入=家庭人口总数*人均月收入，</a:t>
            </a:r>
            <a:endParaRPr lang="zh-CN" altLang="en-US" sz="1400" dirty="0">
              <a:latin typeface="微软雅黑" pitchFamily="34" charset="-122"/>
              <a:ea typeface="宋体" pitchFamily="2" charset="-122"/>
            </a:endParaRPr>
          </a:p>
          <a:p>
            <a:pPr>
              <a:spcBef>
                <a:spcPct val="50000"/>
              </a:spcBef>
            </a:pPr>
            <a:r>
              <a:rPr lang="zh-CN" altLang="en-US" sz="1400" dirty="0">
                <a:latin typeface="微软雅黑" pitchFamily="34" charset="-122"/>
                <a:ea typeface="宋体" pitchFamily="2" charset="-122"/>
              </a:rPr>
              <a:t>人均月收入：最好是整数，不要写成333.33元等。</a:t>
            </a:r>
            <a:endParaRPr lang="zh-CN" altLang="en-US" sz="1400" dirty="0">
              <a:latin typeface="微软雅黑" pitchFamily="34" charset="-122"/>
              <a:ea typeface="宋体" pitchFamily="2" charset="-122"/>
            </a:endParaRPr>
          </a:p>
          <a:p>
            <a:pPr>
              <a:spcBef>
                <a:spcPct val="50000"/>
              </a:spcBef>
            </a:pPr>
            <a:r>
              <a:rPr lang="zh-CN" altLang="en-US" sz="1400" dirty="0">
                <a:latin typeface="微软雅黑" pitchFamily="34" charset="-122"/>
                <a:ea typeface="宋体" pitchFamily="2" charset="-122"/>
              </a:rPr>
              <a:t>国家励志奖学金“家庭人均月收入”参考标准为100元—600元。低于100元，须在“申请理由”中有阐述；高于600元低于1000元的，须在“申请理由”中有家庭成员患重特大疾病、</a:t>
            </a:r>
            <a:r>
              <a:rPr lang="zh-CN" altLang="en-US" sz="1400" dirty="0">
                <a:latin typeface="Arial" panose="020B0604020202020204" pitchFamily="34" charset="0"/>
                <a:ea typeface="宋体" pitchFamily="2" charset="-122"/>
              </a:rPr>
              <a:t>因灾、家庭多子女均在非义务教育阶段、学生本人就读艺术、体育类高学费专业等额外加重负担或支出的阐述。</a:t>
            </a:r>
            <a:endParaRPr lang="zh-CN" altLang="en-US" sz="1400" dirty="0">
              <a:latin typeface="微软雅黑" pitchFamily="34" charset="-122"/>
              <a:ea typeface="宋体" pitchFamily="2" charset="-122"/>
            </a:endParaRPr>
          </a:p>
          <a:p>
            <a:pPr>
              <a:spcBef>
                <a:spcPct val="50000"/>
              </a:spcBef>
            </a:pPr>
            <a:r>
              <a:rPr lang="zh-CN" altLang="en-US" sz="1400" dirty="0">
                <a:solidFill>
                  <a:srgbClr val="FF0000"/>
                </a:solidFill>
                <a:latin typeface="微软雅黑" pitchFamily="34" charset="-122"/>
                <a:ea typeface="宋体" pitchFamily="2" charset="-122"/>
              </a:rPr>
              <a:t>注意事项：</a:t>
            </a:r>
            <a:r>
              <a:rPr lang="en-US" altLang="zh-CN" sz="1400" dirty="0">
                <a:latin typeface="微软雅黑" pitchFamily="34" charset="-122"/>
                <a:ea typeface="宋体" pitchFamily="2" charset="-122"/>
              </a:rPr>
              <a:t>1</a:t>
            </a:r>
            <a:r>
              <a:rPr lang="zh-CN" altLang="en-US" sz="1400" dirty="0">
                <a:latin typeface="微软雅黑" pitchFamily="34" charset="-122"/>
                <a:ea typeface="宋体" pitchFamily="2" charset="-122"/>
              </a:rPr>
              <a:t>、学生在填写家庭人口数、收入来源和申请理由描述中不一致，审核时老师们要注意，要有逻辑性。</a:t>
            </a:r>
            <a:r>
              <a:rPr lang="en-US" altLang="zh-CN" sz="1400" dirty="0">
                <a:latin typeface="微软雅黑" pitchFamily="34" charset="-122"/>
                <a:ea typeface="宋体" pitchFamily="2" charset="-122"/>
              </a:rPr>
              <a:t>2</a:t>
            </a:r>
            <a:r>
              <a:rPr lang="zh-CN" altLang="en-US" sz="1400" dirty="0">
                <a:latin typeface="微软雅黑" pitchFamily="34" charset="-122"/>
                <a:ea typeface="宋体" pitchFamily="2" charset="-122"/>
              </a:rPr>
              <a:t>、曾获何种奖励一栏由学生自行填写，但需要注意如果学生成绩或综合考评排名超出</a:t>
            </a:r>
            <a:r>
              <a:rPr lang="en-US" altLang="zh-CN" sz="1400" dirty="0">
                <a:latin typeface="微软雅黑" pitchFamily="34" charset="-122"/>
                <a:ea typeface="宋体" pitchFamily="2" charset="-122"/>
              </a:rPr>
              <a:t>10%</a:t>
            </a:r>
            <a:r>
              <a:rPr lang="zh-CN" altLang="en-US" sz="1400" dirty="0">
                <a:latin typeface="微软雅黑" pitchFamily="34" charset="-122"/>
                <a:ea typeface="宋体" pitchFamily="2" charset="-122"/>
              </a:rPr>
              <a:t>，需要使用破格条件，那么用于破格的奖项必须填写在表格中，否则在省级评审中会视为不符合参评条件取消资格。</a:t>
            </a:r>
            <a:endParaRPr lang="zh-CN" altLang="en-US" sz="1400" dirty="0">
              <a:latin typeface="微软雅黑" pitchFamily="34" charset="-122"/>
              <a:ea typeface="宋体" pitchFamily="2" charset="-122"/>
            </a:endParaRPr>
          </a:p>
          <a:p>
            <a:pPr>
              <a:spcBef>
                <a:spcPct val="50000"/>
              </a:spcBef>
            </a:pPr>
            <a:r>
              <a:rPr lang="zh-CN" altLang="en-US" sz="1400" dirty="0">
                <a:latin typeface="微软雅黑" pitchFamily="34" charset="-122"/>
                <a:ea typeface="宋体" pitchFamily="2" charset="-122"/>
              </a:rPr>
              <a:t>    </a:t>
            </a:r>
            <a:r>
              <a:rPr lang="zh-CN" altLang="en-US" sz="1400" dirty="0">
                <a:solidFill>
                  <a:srgbClr val="FF0000"/>
                </a:solidFill>
                <a:latin typeface="微软雅黑" pitchFamily="34" charset="-122"/>
                <a:ea typeface="宋体" pitchFamily="2" charset="-122"/>
              </a:rPr>
              <a:t>家庭住址：统一以身份证为准。</a:t>
            </a:r>
            <a:endParaRPr lang="zh-CN" altLang="en-US" sz="1400" dirty="0">
              <a:solidFill>
                <a:srgbClr val="FF0000"/>
              </a:solidFill>
              <a:latin typeface="微软雅黑" pitchFamily="34" charset="-122"/>
              <a:ea typeface="宋体" pitchFamily="2" charset="-122"/>
            </a:endParaRPr>
          </a:p>
        </p:txBody>
      </p:sp>
      <p:pic>
        <p:nvPicPr>
          <p:cNvPr id="34822" name="图片 2"/>
          <p:cNvPicPr>
            <a:picLocks noChangeAspect="1"/>
          </p:cNvPicPr>
          <p:nvPr/>
        </p:nvPicPr>
        <p:blipFill>
          <a:blip r:embed="rId1"/>
          <a:stretch>
            <a:fillRect/>
          </a:stretch>
        </p:blipFill>
        <p:spPr>
          <a:xfrm>
            <a:off x="0" y="898525"/>
            <a:ext cx="9144000" cy="3465513"/>
          </a:xfrm>
          <a:prstGeom prst="rect">
            <a:avLst/>
          </a:prstGeom>
          <a:noFill/>
          <a:ln w="9525">
            <a:noFill/>
          </a:ln>
        </p:spPr>
      </p:pic>
    </p:spTree>
  </p:cSld>
  <p:clrMapOvr>
    <a:masterClrMapping/>
  </p:clrMapOvr>
  <p:transition spd="slow">
    <p:push/>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1" name="矩形 5"/>
          <p:cNvSpPr/>
          <p:nvPr/>
        </p:nvSpPr>
        <p:spPr>
          <a:xfrm>
            <a:off x="0" y="620713"/>
            <a:ext cx="9144000" cy="576262"/>
          </a:xfrm>
          <a:prstGeom prst="rect">
            <a:avLst/>
          </a:prstGeom>
          <a:solidFill>
            <a:srgbClr val="008AF2"/>
          </a:solidFill>
          <a:ln w="9525">
            <a:noFill/>
          </a:ln>
          <a:effectLst>
            <a:outerShdw sx="102000" sy="102000" algn="ctr" rotWithShape="0">
              <a:srgbClr val="000000">
                <a:alpha val="29999"/>
              </a:srgbClr>
            </a:outerShdw>
          </a:effectLst>
        </p:spPr>
        <p:txBody>
          <a:bodyPr anchor="ctr" anchorCtr="0"/>
          <a:p>
            <a:r>
              <a:rPr lang="en-US" altLang="zh-CN" sz="3200" b="1" dirty="0">
                <a:solidFill>
                  <a:srgbClr val="FFFFFF"/>
                </a:solidFill>
                <a:latin typeface="微软雅黑" pitchFamily="34" charset="-122"/>
                <a:ea typeface="微软雅黑" pitchFamily="34" charset="-122"/>
              </a:rPr>
              <a:t>                </a:t>
            </a:r>
            <a:r>
              <a:rPr lang="zh-CN" altLang="en-US" sz="3200" b="1" dirty="0">
                <a:solidFill>
                  <a:srgbClr val="FFFFFF"/>
                </a:solidFill>
                <a:latin typeface="微软雅黑" pitchFamily="34" charset="-122"/>
                <a:ea typeface="微软雅黑" pitchFamily="34" charset="-122"/>
              </a:rPr>
              <a:t>国家励志奖学金审批表填写说明</a:t>
            </a:r>
            <a:endParaRPr lang="zh-CN" altLang="en-US" sz="3200" dirty="0">
              <a:solidFill>
                <a:srgbClr val="FFFFFF"/>
              </a:solidFill>
              <a:latin typeface="微软雅黑" pitchFamily="34" charset="-122"/>
              <a:ea typeface="微软雅黑" pitchFamily="34" charset="-122"/>
            </a:endParaRPr>
          </a:p>
        </p:txBody>
      </p:sp>
      <p:grpSp>
        <p:nvGrpSpPr>
          <p:cNvPr id="35842" name="组合 159746"/>
          <p:cNvGrpSpPr/>
          <p:nvPr/>
        </p:nvGrpSpPr>
        <p:grpSpPr>
          <a:xfrm>
            <a:off x="454978" y="463550"/>
            <a:ext cx="935037" cy="865188"/>
            <a:chOff x="0" y="0"/>
            <a:chExt cx="936104" cy="864096"/>
          </a:xfrm>
        </p:grpSpPr>
        <p:sp>
          <p:nvSpPr>
            <p:cNvPr id="159748" name="矩形 6"/>
            <p:cNvSpPr/>
            <p:nvPr/>
          </p:nvSpPr>
          <p:spPr>
            <a:xfrm>
              <a:off x="0" y="0"/>
              <a:ext cx="936104" cy="864096"/>
            </a:xfrm>
            <a:prstGeom prst="rect">
              <a:avLst/>
            </a:prstGeom>
            <a:solidFill>
              <a:schemeClr val="bg1"/>
            </a:solidFill>
            <a:ln w="9525">
              <a:noFill/>
            </a:ln>
            <a:effectLst>
              <a:outerShdw sx="102000" sy="102000" algn="ctr" rotWithShape="0">
                <a:srgbClr val="000000">
                  <a:alpha val="29999"/>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44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微软雅黑" pitchFamily="34" charset="-122"/>
                  <a:ea typeface="微软雅黑" pitchFamily="34" charset="-122"/>
                  <a:cs typeface="+mn-cs"/>
                </a:rPr>
                <a:t>2</a:t>
              </a:r>
              <a:endParaRPr kumimoji="0" lang="en-US" altLang="zh-CN" sz="44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微软雅黑" pitchFamily="34" charset="-122"/>
                <a:ea typeface="微软雅黑" pitchFamily="34" charset="-122"/>
                <a:cs typeface="+mn-cs"/>
              </a:endParaRPr>
            </a:p>
          </p:txBody>
        </p:sp>
        <p:sp>
          <p:nvSpPr>
            <p:cNvPr id="159749" name="矩形 1"/>
            <p:cNvSpPr/>
            <p:nvPr/>
          </p:nvSpPr>
          <p:spPr>
            <a:xfrm>
              <a:off x="373488" y="33296"/>
              <a:ext cx="184360" cy="822872"/>
            </a:xfrm>
            <a:prstGeom prst="rect">
              <a:avLst/>
            </a:prstGeom>
            <a:noFill/>
            <a:ln w="9525">
              <a:noFill/>
            </a:ln>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4800" b="1" i="0" u="none" strike="noStrike" kern="1200" cap="none" spc="0" normalizeH="0" baseline="0" noProof="1">
                <a:ln>
                  <a:noFill/>
                </a:ln>
                <a:solidFill>
                  <a:srgbClr val="0066FF"/>
                </a:solidFill>
                <a:effectLst>
                  <a:outerShdw blurRad="38100" dist="38100" dir="2700000">
                    <a:srgbClr val="000000"/>
                  </a:outerShdw>
                </a:effectLst>
                <a:uLnTx/>
                <a:uFillTx/>
                <a:latin typeface="微软雅黑" pitchFamily="34" charset="-122"/>
                <a:ea typeface="微软雅黑" pitchFamily="34" charset="-122"/>
                <a:cs typeface="+mn-cs"/>
              </a:endParaRPr>
            </a:p>
          </p:txBody>
        </p:sp>
      </p:grpSp>
      <p:sp>
        <p:nvSpPr>
          <p:cNvPr id="35845" name="文本框 99"/>
          <p:cNvSpPr txBox="1"/>
          <p:nvPr/>
        </p:nvSpPr>
        <p:spPr>
          <a:xfrm>
            <a:off x="723900" y="2174875"/>
            <a:ext cx="7508875" cy="3830638"/>
          </a:xfrm>
          <a:prstGeom prst="rect">
            <a:avLst/>
          </a:prstGeom>
          <a:noFill/>
          <a:ln w="9525">
            <a:noFill/>
          </a:ln>
        </p:spPr>
        <p:txBody>
          <a:bodyPr anchor="t" anchorCtr="0">
            <a:spAutoFit/>
          </a:bodyPr>
          <a:p>
            <a:pPr>
              <a:lnSpc>
                <a:spcPct val="150000"/>
              </a:lnSpc>
            </a:pPr>
            <a:r>
              <a:rPr lang="zh-CN" altLang="en-US" dirty="0">
                <a:latin typeface="宋体" pitchFamily="2" charset="-122"/>
                <a:ea typeface="宋体" pitchFamily="2" charset="-122"/>
              </a:rPr>
              <a:t>国家励志奖学金中</a:t>
            </a:r>
            <a:r>
              <a:rPr lang="en-US" altLang="zh-CN" dirty="0">
                <a:latin typeface="Calibri" pitchFamily="34" charset="0"/>
                <a:ea typeface="宋体" pitchFamily="2" charset="-122"/>
              </a:rPr>
              <a:t>“</a:t>
            </a:r>
            <a:r>
              <a:rPr lang="zh-CN" altLang="en-US" dirty="0">
                <a:latin typeface="宋体" pitchFamily="2" charset="-122"/>
                <a:ea typeface="宋体" pitchFamily="2" charset="-122"/>
              </a:rPr>
              <a:t>申请理由</a:t>
            </a:r>
            <a:r>
              <a:rPr lang="zh-CN" altLang="en-US" dirty="0">
                <a:latin typeface="Calibri" pitchFamily="34" charset="0"/>
                <a:ea typeface="宋体" pitchFamily="2" charset="-122"/>
              </a:rPr>
              <a:t>”</a:t>
            </a:r>
            <a:r>
              <a:rPr lang="zh-CN" altLang="en-US" dirty="0">
                <a:latin typeface="宋体" pitchFamily="2" charset="-122"/>
                <a:ea typeface="宋体" pitchFamily="2" charset="-122"/>
              </a:rPr>
              <a:t>、</a:t>
            </a:r>
            <a:r>
              <a:rPr lang="zh-CN" altLang="en-US" dirty="0">
                <a:latin typeface="Calibri" pitchFamily="34" charset="0"/>
                <a:ea typeface="宋体" pitchFamily="2" charset="-122"/>
              </a:rPr>
              <a:t> “</a:t>
            </a:r>
            <a:r>
              <a:rPr lang="zh-CN" altLang="en-US" dirty="0">
                <a:latin typeface="宋体" pitchFamily="2" charset="-122"/>
                <a:ea typeface="宋体" pitchFamily="2" charset="-122"/>
              </a:rPr>
              <a:t>年级（专业）推荐意见</a:t>
            </a:r>
            <a:r>
              <a:rPr lang="zh-CN" altLang="en-US" dirty="0">
                <a:latin typeface="Calibri" pitchFamily="34" charset="0"/>
                <a:ea typeface="宋体" pitchFamily="2" charset="-122"/>
              </a:rPr>
              <a:t>”</a:t>
            </a:r>
            <a:r>
              <a:rPr lang="zh-CN" altLang="en-US" dirty="0">
                <a:latin typeface="宋体" pitchFamily="2" charset="-122"/>
                <a:ea typeface="宋体" pitchFamily="2" charset="-122"/>
              </a:rPr>
              <a:t>、</a:t>
            </a:r>
            <a:r>
              <a:rPr lang="zh-CN" altLang="en-US" dirty="0">
                <a:latin typeface="Calibri" pitchFamily="34" charset="0"/>
                <a:ea typeface="宋体" pitchFamily="2" charset="-122"/>
              </a:rPr>
              <a:t>“</a:t>
            </a:r>
            <a:r>
              <a:rPr lang="zh-CN" altLang="en-US" dirty="0">
                <a:latin typeface="宋体" pitchFamily="2" charset="-122"/>
                <a:ea typeface="宋体" pitchFamily="2" charset="-122"/>
              </a:rPr>
              <a:t>院（系）意见</a:t>
            </a:r>
            <a:r>
              <a:rPr lang="zh-CN" altLang="en-US" dirty="0">
                <a:latin typeface="Calibri" pitchFamily="34" charset="0"/>
                <a:ea typeface="宋体" pitchFamily="2" charset="-122"/>
              </a:rPr>
              <a:t>”</a:t>
            </a:r>
            <a:r>
              <a:rPr lang="zh-CN" altLang="en-US" dirty="0">
                <a:latin typeface="宋体" pitchFamily="2" charset="-122"/>
                <a:ea typeface="宋体" pitchFamily="2" charset="-122"/>
              </a:rPr>
              <a:t>内容全部均要有</a:t>
            </a:r>
            <a:r>
              <a:rPr lang="zh-CN" altLang="en-US" b="1" dirty="0">
                <a:solidFill>
                  <a:srgbClr val="FF0000"/>
                </a:solidFill>
                <a:latin typeface="宋体" pitchFamily="2" charset="-122"/>
                <a:ea typeface="宋体" pitchFamily="2" charset="-122"/>
              </a:rPr>
              <a:t>家庭经济困难</a:t>
            </a:r>
            <a:r>
              <a:rPr lang="zh-CN" altLang="en-US" dirty="0">
                <a:latin typeface="宋体" pitchFamily="2" charset="-122"/>
                <a:ea typeface="宋体" pitchFamily="2" charset="-122"/>
              </a:rPr>
              <a:t>的体现，逻辑清晰，条理分明，无雷同，无错漏字。</a:t>
            </a:r>
            <a:endParaRPr lang="zh-CN" altLang="en-US" dirty="0">
              <a:latin typeface="宋体" pitchFamily="2" charset="-122"/>
              <a:ea typeface="宋体" pitchFamily="2" charset="-122"/>
            </a:endParaRPr>
          </a:p>
          <a:p>
            <a:pPr>
              <a:lnSpc>
                <a:spcPct val="150000"/>
              </a:lnSpc>
            </a:pPr>
            <a:endParaRPr lang="zh-CN" altLang="en-US" dirty="0">
              <a:latin typeface="宋体" pitchFamily="2" charset="-122"/>
              <a:ea typeface="宋体" pitchFamily="2" charset="-122"/>
            </a:endParaRPr>
          </a:p>
          <a:p>
            <a:pPr>
              <a:lnSpc>
                <a:spcPct val="150000"/>
              </a:lnSpc>
            </a:pPr>
            <a:r>
              <a:rPr lang="zh-CN" altLang="en-US" dirty="0">
                <a:latin typeface="宋体" pitchFamily="2" charset="-122"/>
                <a:ea typeface="宋体" pitchFamily="2" charset="-122"/>
              </a:rPr>
              <a:t>《国家励志奖学金申请审批表》按评选范围（或年级，或班级，或专业）</a:t>
            </a:r>
            <a:r>
              <a:rPr lang="zh-CN" altLang="en-US" b="1" dirty="0">
                <a:solidFill>
                  <a:srgbClr val="FF0000"/>
                </a:solidFill>
                <a:latin typeface="宋体" pitchFamily="2" charset="-122"/>
                <a:ea typeface="宋体" pitchFamily="2" charset="-122"/>
              </a:rPr>
              <a:t>集中排序</a:t>
            </a:r>
            <a:r>
              <a:rPr lang="zh-CN" altLang="en-US" dirty="0">
                <a:latin typeface="宋体" pitchFamily="2" charset="-122"/>
                <a:ea typeface="宋体" pitchFamily="2" charset="-122"/>
              </a:rPr>
              <a:t>，编号必须编在</a:t>
            </a:r>
            <a:r>
              <a:rPr lang="zh-CN" altLang="en-US" b="1" dirty="0">
                <a:solidFill>
                  <a:srgbClr val="FF0000"/>
                </a:solidFill>
                <a:latin typeface="宋体" pitchFamily="2" charset="-122"/>
                <a:ea typeface="宋体" pitchFamily="2" charset="-122"/>
              </a:rPr>
              <a:t>右上角</a:t>
            </a:r>
            <a:r>
              <a:rPr lang="zh-CN" altLang="en-US" b="1" dirty="0">
                <a:latin typeface="宋体" pitchFamily="2" charset="-122"/>
                <a:ea typeface="宋体" pitchFamily="2" charset="-122"/>
              </a:rPr>
              <a:t>（</a:t>
            </a:r>
            <a:r>
              <a:rPr lang="zh-CN" altLang="en-US" b="1" dirty="0">
                <a:solidFill>
                  <a:srgbClr val="FF0000"/>
                </a:solidFill>
                <a:latin typeface="宋体" pitchFamily="2" charset="-122"/>
                <a:ea typeface="宋体" pitchFamily="2" charset="-122"/>
              </a:rPr>
              <a:t>铅笔编号</a:t>
            </a:r>
            <a:r>
              <a:rPr lang="zh-CN" altLang="en-US" b="1" dirty="0">
                <a:latin typeface="宋体" pitchFamily="2" charset="-122"/>
                <a:ea typeface="宋体" pitchFamily="2" charset="-122"/>
              </a:rPr>
              <a:t>）</a:t>
            </a:r>
            <a:r>
              <a:rPr lang="zh-CN" altLang="en-US" dirty="0">
                <a:latin typeface="宋体" pitchFamily="2" charset="-122"/>
                <a:ea typeface="宋体" pitchFamily="2" charset="-122"/>
              </a:rPr>
              <a:t>。在同一评选范围内的不同学生的学习排名、综合考评排名分母必须相同。</a:t>
            </a:r>
            <a:endParaRPr lang="zh-CN" altLang="en-US" dirty="0">
              <a:latin typeface="宋体" pitchFamily="2" charset="-122"/>
              <a:ea typeface="宋体" pitchFamily="2" charset="-122"/>
            </a:endParaRPr>
          </a:p>
          <a:p>
            <a:pPr>
              <a:lnSpc>
                <a:spcPct val="150000"/>
              </a:lnSpc>
            </a:pPr>
            <a:endParaRPr lang="zh-CN" altLang="en-US" dirty="0">
              <a:latin typeface="宋体" pitchFamily="2" charset="-122"/>
              <a:ea typeface="宋体" pitchFamily="2" charset="-122"/>
            </a:endParaRPr>
          </a:p>
          <a:p>
            <a:pPr>
              <a:lnSpc>
                <a:spcPct val="150000"/>
              </a:lnSpc>
            </a:pPr>
            <a:endParaRPr lang="zh-CN" altLang="en-US" dirty="0">
              <a:latin typeface="宋体" pitchFamily="2" charset="-122"/>
              <a:ea typeface="宋体" pitchFamily="2" charset="-122"/>
            </a:endParaRPr>
          </a:p>
        </p:txBody>
      </p:sp>
    </p:spTree>
  </p:cSld>
  <p:clrMapOvr>
    <a:masterClrMapping/>
  </p:clrMapOvr>
  <p:transition spd="slow">
    <p:push/>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5" name="矩形 5"/>
          <p:cNvSpPr/>
          <p:nvPr/>
        </p:nvSpPr>
        <p:spPr>
          <a:xfrm>
            <a:off x="0" y="620713"/>
            <a:ext cx="9144000" cy="576262"/>
          </a:xfrm>
          <a:prstGeom prst="rect">
            <a:avLst/>
          </a:prstGeom>
          <a:solidFill>
            <a:srgbClr val="008AF2"/>
          </a:solidFill>
          <a:ln w="9525">
            <a:noFill/>
          </a:ln>
          <a:effectLst>
            <a:outerShdw sx="102000" sy="102000" algn="ctr" rotWithShape="0">
              <a:srgbClr val="000000">
                <a:alpha val="29999"/>
              </a:srgbClr>
            </a:outerShdw>
          </a:effectLst>
        </p:spPr>
        <p:txBody>
          <a:bodyPr anchor="ctr" anchorCtr="0"/>
          <a:p>
            <a:r>
              <a:rPr lang="en-US" altLang="zh-CN" sz="3200" b="1" dirty="0">
                <a:solidFill>
                  <a:srgbClr val="FFFFFF"/>
                </a:solidFill>
                <a:latin typeface="微软雅黑" pitchFamily="34" charset="-122"/>
                <a:ea typeface="微软雅黑" pitchFamily="34" charset="-122"/>
              </a:rPr>
              <a:t>                </a:t>
            </a:r>
            <a:r>
              <a:rPr lang="zh-CN" altLang="en-US" sz="3200" b="1" dirty="0">
                <a:solidFill>
                  <a:srgbClr val="FFFFFF"/>
                </a:solidFill>
                <a:latin typeface="微软雅黑" pitchFamily="34" charset="-122"/>
                <a:ea typeface="微软雅黑" pitchFamily="34" charset="-122"/>
              </a:rPr>
              <a:t>国家励志奖学金审批表填写说明</a:t>
            </a:r>
            <a:endParaRPr lang="zh-CN" altLang="en-US" sz="3200" dirty="0">
              <a:solidFill>
                <a:srgbClr val="FFFFFF"/>
              </a:solidFill>
              <a:latin typeface="微软雅黑" pitchFamily="34" charset="-122"/>
              <a:ea typeface="微软雅黑" pitchFamily="34" charset="-122"/>
            </a:endParaRPr>
          </a:p>
        </p:txBody>
      </p:sp>
      <p:grpSp>
        <p:nvGrpSpPr>
          <p:cNvPr id="36866" name="组合 163842"/>
          <p:cNvGrpSpPr/>
          <p:nvPr/>
        </p:nvGrpSpPr>
        <p:grpSpPr>
          <a:xfrm>
            <a:off x="468313" y="476250"/>
            <a:ext cx="935037" cy="865188"/>
            <a:chOff x="0" y="0"/>
            <a:chExt cx="936104" cy="863793"/>
          </a:xfrm>
        </p:grpSpPr>
        <p:sp>
          <p:nvSpPr>
            <p:cNvPr id="36867" name="矩形 6"/>
            <p:cNvSpPr/>
            <p:nvPr/>
          </p:nvSpPr>
          <p:spPr>
            <a:xfrm>
              <a:off x="0" y="0"/>
              <a:ext cx="936104" cy="863793"/>
            </a:xfrm>
            <a:prstGeom prst="rect">
              <a:avLst/>
            </a:prstGeom>
            <a:solidFill>
              <a:schemeClr val="bg1"/>
            </a:solidFill>
            <a:ln w="9525">
              <a:noFill/>
            </a:ln>
            <a:effectLst>
              <a:outerShdw sx="102000" sy="102000" algn="ctr" rotWithShape="0">
                <a:srgbClr val="000000">
                  <a:alpha val="29999"/>
                </a:srgbClr>
              </a:outerShdw>
            </a:effectLst>
          </p:spPr>
          <p:txBody>
            <a:bodyPr anchor="ctr" anchorCtr="0"/>
            <a:p>
              <a:pPr algn="ctr"/>
              <a:endParaRPr lang="zh-CN" altLang="en-US" sz="2400" b="1" dirty="0">
                <a:solidFill>
                  <a:srgbClr val="000000"/>
                </a:solidFill>
                <a:latin typeface="微软雅黑" pitchFamily="34" charset="-122"/>
                <a:ea typeface="微软雅黑" pitchFamily="34" charset="-122"/>
              </a:endParaRPr>
            </a:p>
          </p:txBody>
        </p:sp>
        <p:sp>
          <p:nvSpPr>
            <p:cNvPr id="163845" name="矩形 1"/>
            <p:cNvSpPr/>
            <p:nvPr/>
          </p:nvSpPr>
          <p:spPr>
            <a:xfrm>
              <a:off x="186585" y="33284"/>
              <a:ext cx="564523" cy="828607"/>
            </a:xfrm>
            <a:prstGeom prst="rect">
              <a:avLst/>
            </a:prstGeom>
            <a:noFill/>
            <a:ln w="9525">
              <a:noFill/>
            </a:ln>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4800" b="1" i="0" u="none" strike="noStrike" kern="1200" cap="none" spc="0" normalizeH="0" baseline="0" noProof="0" dirty="0">
                  <a:ln>
                    <a:noFill/>
                  </a:ln>
                  <a:solidFill>
                    <a:srgbClr val="0066FF"/>
                  </a:solidFill>
                  <a:effectLst>
                    <a:outerShdw blurRad="38100" dist="38100" dir="2700000" algn="tl">
                      <a:srgbClr val="C0C0C0"/>
                    </a:outerShdw>
                  </a:effectLst>
                  <a:uLnTx/>
                  <a:uFillTx/>
                  <a:latin typeface="微软雅黑" pitchFamily="34" charset="-122"/>
                  <a:ea typeface="微软雅黑" pitchFamily="34" charset="-122"/>
                  <a:cs typeface="+mn-cs"/>
                </a:rPr>
                <a:t>2</a:t>
              </a:r>
              <a:endParaRPr kumimoji="0" lang="en-US" altLang="zh-CN" sz="4800" b="1" i="0" u="none" strike="noStrike" kern="1200" cap="none" spc="0" normalizeH="0" baseline="0" noProof="0" dirty="0">
                <a:ln>
                  <a:noFill/>
                </a:ln>
                <a:solidFill>
                  <a:srgbClr val="0066FF"/>
                </a:solidFill>
                <a:effectLst>
                  <a:outerShdw blurRad="38100" dist="38100" dir="2700000" algn="tl">
                    <a:srgbClr val="C0C0C0"/>
                  </a:outerShdw>
                </a:effectLst>
                <a:uLnTx/>
                <a:uFillTx/>
                <a:latin typeface="微软雅黑" pitchFamily="34" charset="-122"/>
                <a:ea typeface="微软雅黑" pitchFamily="34" charset="-122"/>
                <a:cs typeface="+mn-cs"/>
              </a:endParaRPr>
            </a:p>
          </p:txBody>
        </p:sp>
      </p:grpSp>
      <p:sp>
        <p:nvSpPr>
          <p:cNvPr id="36869" name="文本框 163847"/>
          <p:cNvSpPr txBox="1"/>
          <p:nvPr/>
        </p:nvSpPr>
        <p:spPr>
          <a:xfrm>
            <a:off x="654050" y="2098675"/>
            <a:ext cx="7991475" cy="4492625"/>
          </a:xfrm>
          <a:prstGeom prst="rect">
            <a:avLst/>
          </a:prstGeom>
          <a:noFill/>
          <a:ln w="9525">
            <a:noFill/>
          </a:ln>
        </p:spPr>
        <p:txBody>
          <a:bodyPr anchor="t" anchorCtr="0">
            <a:spAutoFit/>
          </a:bodyPr>
          <a:p>
            <a:pPr>
              <a:spcBef>
                <a:spcPct val="50000"/>
              </a:spcBef>
            </a:pPr>
            <a:r>
              <a:rPr lang="en-US" altLang="zh-CN" sz="2800" dirty="0">
                <a:solidFill>
                  <a:srgbClr val="FF0000"/>
                </a:solidFill>
                <a:latin typeface="微软雅黑" pitchFamily="34" charset="-122"/>
                <a:ea typeface="宋体" pitchFamily="2" charset="-122"/>
              </a:rPr>
              <a:t> </a:t>
            </a:r>
            <a:r>
              <a:rPr lang="zh-CN" altLang="en-US" sz="2800" b="1" dirty="0">
                <a:solidFill>
                  <a:srgbClr val="FF0000"/>
                </a:solidFill>
                <a:latin typeface="微软雅黑" pitchFamily="34" charset="-122"/>
                <a:ea typeface="宋体" pitchFamily="2" charset="-122"/>
              </a:rPr>
              <a:t>特别注意</a:t>
            </a:r>
            <a:r>
              <a:rPr lang="zh-CN" altLang="en-US" sz="2800" dirty="0">
                <a:solidFill>
                  <a:srgbClr val="FF0000"/>
                </a:solidFill>
                <a:latin typeface="微软雅黑" pitchFamily="34" charset="-122"/>
                <a:ea typeface="宋体" pitchFamily="2" charset="-122"/>
              </a:rPr>
              <a:t>：</a:t>
            </a:r>
            <a:endParaRPr lang="zh-CN" altLang="en-US" sz="2800" dirty="0">
              <a:solidFill>
                <a:srgbClr val="FF0000"/>
              </a:solidFill>
              <a:latin typeface="微软雅黑" pitchFamily="34" charset="-122"/>
              <a:ea typeface="宋体" pitchFamily="2" charset="-122"/>
            </a:endParaRPr>
          </a:p>
          <a:p>
            <a:pPr>
              <a:spcBef>
                <a:spcPct val="50000"/>
              </a:spcBef>
            </a:pPr>
            <a:r>
              <a:rPr lang="zh-CN" altLang="en-US" sz="2800" dirty="0">
                <a:latin typeface="微软雅黑" pitchFamily="34" charset="-122"/>
                <a:ea typeface="宋体" pitchFamily="2" charset="-122"/>
              </a:rPr>
              <a:t>       </a:t>
            </a:r>
            <a:r>
              <a:rPr lang="zh-CN" altLang="en-US" sz="2400" dirty="0">
                <a:latin typeface="微软雅黑" pitchFamily="34" charset="-122"/>
                <a:ea typeface="宋体" pitchFamily="2" charset="-122"/>
              </a:rPr>
              <a:t>家庭经济困难学生身份：</a:t>
            </a:r>
            <a:r>
              <a:rPr lang="en-US" altLang="zh-CN" sz="2400" dirty="0">
                <a:solidFill>
                  <a:srgbClr val="FF0000"/>
                </a:solidFill>
                <a:latin typeface="微软雅黑" pitchFamily="34" charset="-122"/>
                <a:ea typeface="宋体" pitchFamily="2" charset="-122"/>
              </a:rPr>
              <a:t>1</a:t>
            </a:r>
            <a:r>
              <a:rPr lang="zh-CN" altLang="en-US" sz="2400" dirty="0">
                <a:solidFill>
                  <a:srgbClr val="FF0000"/>
                </a:solidFill>
                <a:latin typeface="微软雅黑" pitchFamily="34" charset="-122"/>
                <a:ea typeface="宋体" pitchFamily="2" charset="-122"/>
              </a:rPr>
              <a:t>、必须是20</a:t>
            </a:r>
            <a:r>
              <a:rPr lang="en-US" altLang="zh-CN" sz="2400" dirty="0">
                <a:solidFill>
                  <a:srgbClr val="FF0000"/>
                </a:solidFill>
                <a:latin typeface="微软雅黑" pitchFamily="34" charset="-122"/>
                <a:ea typeface="宋体" pitchFamily="2" charset="-122"/>
              </a:rPr>
              <a:t>21</a:t>
            </a:r>
            <a:r>
              <a:rPr lang="zh-CN" altLang="en-US" sz="2400" dirty="0">
                <a:solidFill>
                  <a:srgbClr val="FF0000"/>
                </a:solidFill>
                <a:latin typeface="微软雅黑" pitchFamily="34" charset="-122"/>
                <a:ea typeface="宋体" pitchFamily="2" charset="-122"/>
              </a:rPr>
              <a:t>-202</a:t>
            </a:r>
            <a:r>
              <a:rPr lang="en-US" altLang="zh-CN" sz="2400" dirty="0">
                <a:solidFill>
                  <a:srgbClr val="FF0000"/>
                </a:solidFill>
                <a:latin typeface="微软雅黑" pitchFamily="34" charset="-122"/>
                <a:ea typeface="宋体" pitchFamily="2" charset="-122"/>
              </a:rPr>
              <a:t>2</a:t>
            </a:r>
            <a:r>
              <a:rPr lang="zh-CN" altLang="en-US" sz="2400" dirty="0">
                <a:solidFill>
                  <a:srgbClr val="FF0000"/>
                </a:solidFill>
                <a:latin typeface="微软雅黑" pitchFamily="34" charset="-122"/>
                <a:ea typeface="宋体" pitchFamily="2" charset="-122"/>
              </a:rPr>
              <a:t>学年经过学院家庭经济困难贫困生认定的，在四川省资助管理系统中家庭经济困难学生管理项目里的入库学生。</a:t>
            </a:r>
            <a:r>
              <a:rPr lang="en-US" altLang="zh-CN" sz="2400" dirty="0">
                <a:solidFill>
                  <a:srgbClr val="FF0000"/>
                </a:solidFill>
                <a:latin typeface="微软雅黑" pitchFamily="34" charset="-122"/>
                <a:ea typeface="宋体" pitchFamily="2" charset="-122"/>
              </a:rPr>
              <a:t>2</a:t>
            </a:r>
            <a:r>
              <a:rPr lang="zh-CN" altLang="en-US" sz="2400" dirty="0">
                <a:solidFill>
                  <a:srgbClr val="FF0000"/>
                </a:solidFill>
                <a:latin typeface="微软雅黑" pitchFamily="34" charset="-122"/>
                <a:ea typeface="宋体" pitchFamily="2" charset="-122"/>
              </a:rPr>
              <a:t>、国家励志奖学金申请表里家庭经济情况是从省资助系统里家庭经济困难库里直接带入的，因此学生在系统里进行家庭经济困难认定申请时，老师们必须要告知学生严格按国励、国助家庭经济情况要求来填写，并认真审核学生系统上已填写的家庭经济困难情况（</a:t>
            </a:r>
            <a:r>
              <a:rPr lang="zh-CN" altLang="en-US" sz="2400" dirty="0">
                <a:latin typeface="微软雅黑" pitchFamily="34" charset="-122"/>
                <a:ea typeface="宋体" pitchFamily="2" charset="-122"/>
              </a:rPr>
              <a:t>家庭人口数、收入来源、人均月收入）</a:t>
            </a:r>
            <a:r>
              <a:rPr lang="zh-CN" altLang="en-US" sz="2400" dirty="0">
                <a:solidFill>
                  <a:srgbClr val="FF0000"/>
                </a:solidFill>
                <a:latin typeface="微软雅黑" pitchFamily="34" charset="-122"/>
                <a:ea typeface="宋体" pitchFamily="2" charset="-122"/>
              </a:rPr>
              <a:t>是否符合要求，否则国励、国助系统数据更改困难。</a:t>
            </a:r>
            <a:endParaRPr lang="zh-CN" altLang="en-US" sz="2400" dirty="0">
              <a:solidFill>
                <a:srgbClr val="FF0000"/>
              </a:solidFill>
              <a:latin typeface="微软雅黑" pitchFamily="34" charset="-122"/>
              <a:ea typeface="宋体" pitchFamily="2" charset="-122"/>
            </a:endParaRPr>
          </a:p>
        </p:txBody>
      </p:sp>
    </p:spTree>
  </p:cSld>
  <p:clrMapOvr>
    <a:masterClrMapping/>
  </p:clrMapOvr>
  <p:transition spd="slow">
    <p:push/>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89" name="矩形 5"/>
          <p:cNvSpPr/>
          <p:nvPr/>
        </p:nvSpPr>
        <p:spPr>
          <a:xfrm>
            <a:off x="0" y="620713"/>
            <a:ext cx="9144000" cy="576262"/>
          </a:xfrm>
          <a:prstGeom prst="rect">
            <a:avLst/>
          </a:prstGeom>
          <a:solidFill>
            <a:srgbClr val="008AF2"/>
          </a:solidFill>
          <a:ln w="9525">
            <a:noFill/>
          </a:ln>
          <a:effectLst>
            <a:outerShdw sx="102000" sy="102000" algn="ctr" rotWithShape="0">
              <a:srgbClr val="000000">
                <a:alpha val="29999"/>
              </a:srgbClr>
            </a:outerShdw>
          </a:effectLst>
        </p:spPr>
        <p:txBody>
          <a:bodyPr anchor="ctr" anchorCtr="0"/>
          <a:p>
            <a:r>
              <a:rPr lang="en-US" altLang="zh-CN" sz="3200" b="1" dirty="0">
                <a:solidFill>
                  <a:srgbClr val="FFFFFF"/>
                </a:solidFill>
                <a:latin typeface="微软雅黑" pitchFamily="34" charset="-122"/>
                <a:ea typeface="微软雅黑" pitchFamily="34" charset="-122"/>
              </a:rPr>
              <a:t>                </a:t>
            </a:r>
            <a:r>
              <a:rPr lang="zh-CN" altLang="en-US" sz="3200" b="1" dirty="0">
                <a:solidFill>
                  <a:srgbClr val="FFFFFF"/>
                </a:solidFill>
                <a:latin typeface="微软雅黑" pitchFamily="34" charset="-122"/>
                <a:ea typeface="微软雅黑" pitchFamily="34" charset="-122"/>
              </a:rPr>
              <a:t>国家励志奖学金审批表填写说明</a:t>
            </a:r>
            <a:endParaRPr lang="zh-CN" altLang="en-US" sz="3200" dirty="0">
              <a:solidFill>
                <a:srgbClr val="FFFFFF"/>
              </a:solidFill>
              <a:latin typeface="微软雅黑" pitchFamily="34" charset="-122"/>
              <a:ea typeface="微软雅黑" pitchFamily="34" charset="-122"/>
            </a:endParaRPr>
          </a:p>
        </p:txBody>
      </p:sp>
      <p:grpSp>
        <p:nvGrpSpPr>
          <p:cNvPr id="37890" name="组合 159746"/>
          <p:cNvGrpSpPr/>
          <p:nvPr/>
        </p:nvGrpSpPr>
        <p:grpSpPr>
          <a:xfrm>
            <a:off x="468313" y="476250"/>
            <a:ext cx="935037" cy="865188"/>
            <a:chOff x="0" y="0"/>
            <a:chExt cx="936104" cy="864096"/>
          </a:xfrm>
        </p:grpSpPr>
        <p:sp>
          <p:nvSpPr>
            <p:cNvPr id="159748" name="矩形 6"/>
            <p:cNvSpPr/>
            <p:nvPr/>
          </p:nvSpPr>
          <p:spPr>
            <a:xfrm>
              <a:off x="0" y="0"/>
              <a:ext cx="936104" cy="864096"/>
            </a:xfrm>
            <a:prstGeom prst="rect">
              <a:avLst/>
            </a:prstGeom>
            <a:solidFill>
              <a:schemeClr val="bg1"/>
            </a:solidFill>
            <a:ln w="9525">
              <a:noFill/>
            </a:ln>
            <a:effectLst>
              <a:outerShdw sx="102000" sy="102000" algn="ctr" rotWithShape="0">
                <a:srgbClr val="000000">
                  <a:alpha val="29999"/>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44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微软雅黑" pitchFamily="34" charset="-122"/>
                  <a:ea typeface="微软雅黑" pitchFamily="34" charset="-122"/>
                  <a:cs typeface="+mn-cs"/>
                </a:rPr>
                <a:t>2</a:t>
              </a:r>
              <a:endParaRPr kumimoji="0" lang="en-US" altLang="zh-CN" sz="44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微软雅黑" pitchFamily="34" charset="-122"/>
                <a:ea typeface="微软雅黑" pitchFamily="34" charset="-122"/>
                <a:cs typeface="+mn-cs"/>
              </a:endParaRPr>
            </a:p>
          </p:txBody>
        </p:sp>
        <p:sp>
          <p:nvSpPr>
            <p:cNvPr id="159749" name="矩形 1"/>
            <p:cNvSpPr/>
            <p:nvPr/>
          </p:nvSpPr>
          <p:spPr>
            <a:xfrm>
              <a:off x="373488" y="33296"/>
              <a:ext cx="184360" cy="822872"/>
            </a:xfrm>
            <a:prstGeom prst="rect">
              <a:avLst/>
            </a:prstGeom>
            <a:noFill/>
            <a:ln w="9525">
              <a:noFill/>
            </a:ln>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4800" b="1" i="0" u="none" strike="noStrike" kern="1200" cap="none" spc="0" normalizeH="0" baseline="0" noProof="1">
                <a:ln>
                  <a:noFill/>
                </a:ln>
                <a:solidFill>
                  <a:srgbClr val="0066FF"/>
                </a:solidFill>
                <a:effectLst>
                  <a:outerShdw blurRad="38100" dist="38100" dir="2700000">
                    <a:srgbClr val="000000"/>
                  </a:outerShdw>
                </a:effectLst>
                <a:uLnTx/>
                <a:uFillTx/>
                <a:latin typeface="微软雅黑" pitchFamily="34" charset="-122"/>
                <a:ea typeface="微软雅黑" pitchFamily="34" charset="-122"/>
                <a:cs typeface="+mn-cs"/>
              </a:endParaRPr>
            </a:p>
          </p:txBody>
        </p:sp>
      </p:grpSp>
      <p:sp>
        <p:nvSpPr>
          <p:cNvPr id="37893" name="文本框 1"/>
          <p:cNvSpPr txBox="1"/>
          <p:nvPr/>
        </p:nvSpPr>
        <p:spPr>
          <a:xfrm>
            <a:off x="841375" y="1620838"/>
            <a:ext cx="6915150" cy="1198562"/>
          </a:xfrm>
          <a:prstGeom prst="rect">
            <a:avLst/>
          </a:prstGeom>
          <a:noFill/>
          <a:ln w="9525">
            <a:noFill/>
          </a:ln>
        </p:spPr>
        <p:txBody>
          <a:bodyPr anchor="t" anchorCtr="0">
            <a:spAutoFit/>
          </a:bodyPr>
          <a:p>
            <a:r>
              <a:rPr lang="zh-CN" altLang="en-US" dirty="0">
                <a:latin typeface="Arial" panose="020B0604020202020204" pitchFamily="34" charset="0"/>
                <a:ea typeface="宋体" pitchFamily="2" charset="-122"/>
              </a:rPr>
              <a:t>国家励志奖学金破格认定（</a:t>
            </a:r>
            <a:r>
              <a:rPr lang="en-US" altLang="zh-CN" dirty="0">
                <a:latin typeface="Arial" panose="020B0604020202020204" pitchFamily="34" charset="0"/>
                <a:ea typeface="宋体" pitchFamily="2" charset="-122"/>
              </a:rPr>
              <a:t>10%</a:t>
            </a:r>
            <a:r>
              <a:rPr lang="en-US" altLang="zh-CN" dirty="0">
                <a:latin typeface="宋体" pitchFamily="2" charset="-122"/>
                <a:ea typeface="宋体" pitchFamily="2" charset="-122"/>
              </a:rPr>
              <a:t>≦</a:t>
            </a:r>
            <a:r>
              <a:rPr lang="zh-CN" altLang="en-US" dirty="0">
                <a:latin typeface="宋体" pitchFamily="2" charset="-122"/>
                <a:ea typeface="宋体" pitchFamily="2" charset="-122"/>
              </a:rPr>
              <a:t>成绩或综合排名</a:t>
            </a:r>
            <a:r>
              <a:rPr lang="en-US" altLang="zh-CN" dirty="0">
                <a:latin typeface="宋体" pitchFamily="2" charset="-122"/>
                <a:ea typeface="宋体" pitchFamily="2" charset="-122"/>
              </a:rPr>
              <a:t>≦30%</a:t>
            </a:r>
            <a:r>
              <a:rPr lang="zh-CN" altLang="en-US" dirty="0">
                <a:latin typeface="Arial" panose="020B0604020202020204" pitchFamily="34" charset="0"/>
                <a:ea typeface="宋体" pitchFamily="2" charset="-122"/>
              </a:rPr>
              <a:t>）</a:t>
            </a:r>
            <a:endParaRPr lang="zh-CN" altLang="en-US" dirty="0">
              <a:latin typeface="Arial" panose="020B0604020202020204" pitchFamily="34" charset="0"/>
              <a:ea typeface="宋体" pitchFamily="2" charset="-122"/>
            </a:endParaRPr>
          </a:p>
          <a:p>
            <a:r>
              <a:rPr lang="zh-CN" altLang="en-US" dirty="0">
                <a:latin typeface="Arial" panose="020B0604020202020204" pitchFamily="34" charset="0"/>
                <a:ea typeface="宋体" pitchFamily="2" charset="-122"/>
              </a:rPr>
              <a:t>在参评学年（</a:t>
            </a:r>
            <a:r>
              <a:rPr lang="en-US" altLang="zh-CN" dirty="0">
                <a:latin typeface="Arial" panose="020B0604020202020204" pitchFamily="34" charset="0"/>
                <a:ea typeface="宋体" pitchFamily="2" charset="-122"/>
              </a:rPr>
              <a:t>2021-2022</a:t>
            </a:r>
            <a:r>
              <a:rPr lang="zh-CN" altLang="en-US" dirty="0">
                <a:latin typeface="Arial" panose="020B0604020202020204" pitchFamily="34" charset="0"/>
                <a:ea typeface="宋体" pitchFamily="2" charset="-122"/>
              </a:rPr>
              <a:t>学年）</a:t>
            </a:r>
            <a:endParaRPr lang="zh-CN" altLang="en-US" dirty="0">
              <a:latin typeface="Arial" panose="020B0604020202020204" pitchFamily="34" charset="0"/>
              <a:ea typeface="宋体" pitchFamily="2" charset="-122"/>
            </a:endParaRPr>
          </a:p>
          <a:p>
            <a:endParaRPr lang="zh-CN" altLang="en-US" dirty="0">
              <a:latin typeface="Arial" panose="020B0604020202020204" pitchFamily="34" charset="0"/>
              <a:ea typeface="宋体" pitchFamily="2" charset="-122"/>
            </a:endParaRPr>
          </a:p>
          <a:p>
            <a:endParaRPr lang="zh-CN" altLang="en-US" dirty="0">
              <a:latin typeface="Arial" panose="020B0604020202020204" pitchFamily="34" charset="0"/>
              <a:ea typeface="宋体" pitchFamily="2" charset="-122"/>
            </a:endParaRPr>
          </a:p>
        </p:txBody>
      </p:sp>
      <p:graphicFrame>
        <p:nvGraphicFramePr>
          <p:cNvPr id="31749" name="表格 31748"/>
          <p:cNvGraphicFramePr>
            <a:graphicFrameLocks noGrp="1"/>
          </p:cNvGraphicFramePr>
          <p:nvPr/>
        </p:nvGraphicFramePr>
        <p:xfrm>
          <a:off x="841375" y="2343150"/>
          <a:ext cx="7712075" cy="4191000"/>
        </p:xfrm>
        <a:graphic>
          <a:graphicData uri="http://schemas.openxmlformats.org/drawingml/2006/table">
            <a:tbl>
              <a:tblPr/>
              <a:tblGrid>
                <a:gridCol w="800100"/>
                <a:gridCol w="2398713"/>
                <a:gridCol w="1754187"/>
                <a:gridCol w="2759075"/>
              </a:tblGrid>
              <a:tr h="381000">
                <a:tc gridSpan="4">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800" b="1" i="0" u="none" strike="noStrike" cap="none" normalizeH="0" baseline="0" smtClean="0">
                          <a:ln>
                            <a:noFill/>
                          </a:ln>
                          <a:solidFill>
                            <a:srgbClr val="FFFFFF"/>
                          </a:solidFill>
                          <a:effectLst/>
                          <a:latin typeface="Calibri" pitchFamily="34" charset="0"/>
                          <a:ea typeface="宋体" pitchFamily="2" charset="-122"/>
                        </a:rPr>
                        <a:t>四川轻化工大学校级表彰奖励认定表</a:t>
                      </a:r>
                      <a:endParaRPr kumimoji="0" lang="zh-CN" altLang="en-US" sz="1800" b="1" i="0" u="none" strike="noStrike" cap="none" normalizeH="0" baseline="0" smtClean="0">
                        <a:ln>
                          <a:noFill/>
                        </a:ln>
                        <a:solidFill>
                          <a:srgbClr val="FFFFFF"/>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cPr/>
                </a:tc>
                <a:tc hMerge="1">
                  <a:tcPr/>
                </a:tc>
                <a:tc hMerge="1">
                  <a:tcPr/>
                </a:tc>
              </a:tr>
              <a:tr h="381000">
                <a:tc>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800" b="0" i="0" u="none" strike="noStrike" cap="none" normalizeH="0" baseline="0" smtClean="0">
                          <a:ln>
                            <a:noFill/>
                          </a:ln>
                          <a:solidFill>
                            <a:srgbClr val="000000"/>
                          </a:solidFill>
                          <a:effectLst/>
                          <a:latin typeface="Calibri" pitchFamily="34" charset="0"/>
                          <a:ea typeface="宋体" pitchFamily="2" charset="-122"/>
                        </a:rPr>
                        <a:t>序号</a:t>
                      </a:r>
                      <a:endParaRPr kumimoji="0" lang="zh-CN" altLang="en-US"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800" b="0" i="0" u="none" strike="noStrike" cap="none" normalizeH="0" baseline="0" smtClean="0">
                          <a:ln>
                            <a:noFill/>
                          </a:ln>
                          <a:solidFill>
                            <a:srgbClr val="000000"/>
                          </a:solidFill>
                          <a:effectLst/>
                          <a:latin typeface="Calibri" pitchFamily="34" charset="0"/>
                          <a:ea typeface="宋体" pitchFamily="2" charset="-122"/>
                        </a:rPr>
                        <a:t>奖项名称</a:t>
                      </a:r>
                      <a:endParaRPr kumimoji="0" lang="en-US" altLang="zh-CN"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800" b="0" i="0" u="none" strike="noStrike" cap="none" normalizeH="0" baseline="0" smtClean="0">
                          <a:ln>
                            <a:noFill/>
                          </a:ln>
                          <a:solidFill>
                            <a:srgbClr val="000000"/>
                          </a:solidFill>
                          <a:effectLst/>
                          <a:latin typeface="Calibri" pitchFamily="34" charset="0"/>
                          <a:ea typeface="宋体" pitchFamily="2" charset="-122"/>
                        </a:rPr>
                        <a:t>获奖时间</a:t>
                      </a:r>
                      <a:endParaRPr kumimoji="0" lang="zh-CN" altLang="en-US"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800" b="0" i="0" u="none" strike="noStrike" cap="none" normalizeH="0" baseline="0" smtClean="0">
                          <a:ln>
                            <a:noFill/>
                          </a:ln>
                          <a:solidFill>
                            <a:srgbClr val="000000"/>
                          </a:solidFill>
                          <a:effectLst/>
                          <a:latin typeface="Calibri" pitchFamily="34" charset="0"/>
                          <a:ea typeface="宋体" pitchFamily="2" charset="-122"/>
                        </a:rPr>
                        <a:t>颁奖单位</a:t>
                      </a:r>
                      <a:endParaRPr kumimoji="0" lang="zh-CN" altLang="en-US"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1000">
                <a:tc>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800" b="0" i="0" u="none" strike="noStrike" cap="none" normalizeH="0" baseline="0" smtClean="0">
                          <a:ln>
                            <a:noFill/>
                          </a:ln>
                          <a:solidFill>
                            <a:srgbClr val="000000"/>
                          </a:solidFill>
                          <a:effectLst/>
                          <a:latin typeface="Calibri" pitchFamily="34" charset="0"/>
                          <a:ea typeface="宋体" pitchFamily="2" charset="-122"/>
                        </a:rPr>
                        <a:t>1</a:t>
                      </a:r>
                      <a:endParaRPr kumimoji="0" lang="en-US" altLang="zh-CN"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800" b="0" i="0" u="none" strike="noStrike" cap="none" normalizeH="0" baseline="0" smtClean="0">
                          <a:ln>
                            <a:noFill/>
                          </a:ln>
                          <a:solidFill>
                            <a:srgbClr val="000000"/>
                          </a:solidFill>
                          <a:effectLst/>
                          <a:latin typeface="Calibri" pitchFamily="34" charset="0"/>
                          <a:ea typeface="宋体" pitchFamily="2" charset="-122"/>
                        </a:rPr>
                        <a:t>优秀学生干部</a:t>
                      </a:r>
                      <a:endParaRPr kumimoji="0" lang="zh-CN" altLang="en-US"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800" b="0" i="0" u="none" strike="noStrike" cap="none" normalizeH="0" baseline="0" smtClean="0">
                          <a:ln>
                            <a:noFill/>
                          </a:ln>
                          <a:solidFill>
                            <a:srgbClr val="000000"/>
                          </a:solidFill>
                          <a:effectLst/>
                          <a:latin typeface="Calibri" pitchFamily="34" charset="0"/>
                          <a:ea typeface="宋体" pitchFamily="2" charset="-122"/>
                          <a:sym typeface="+mn-ea"/>
                        </a:rPr>
                        <a:t>2022.10</a:t>
                      </a:r>
                      <a:endParaRPr kumimoji="0" lang="zh-CN" altLang="en-US"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800" b="0" i="0" u="none" strike="noStrike" cap="none" normalizeH="0" baseline="0" smtClean="0">
                          <a:ln>
                            <a:noFill/>
                          </a:ln>
                          <a:solidFill>
                            <a:srgbClr val="000000"/>
                          </a:solidFill>
                          <a:effectLst/>
                          <a:latin typeface="Calibri" pitchFamily="34" charset="0"/>
                          <a:ea typeface="宋体" pitchFamily="2" charset="-122"/>
                        </a:rPr>
                        <a:t>四川轻化工大学</a:t>
                      </a:r>
                      <a:endParaRPr kumimoji="0" lang="zh-CN" altLang="en-US"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81000">
                <a:tc>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800" b="0" i="0" u="none" strike="noStrike" cap="none" normalizeH="0" baseline="0" smtClean="0">
                          <a:ln>
                            <a:noFill/>
                          </a:ln>
                          <a:solidFill>
                            <a:srgbClr val="000000"/>
                          </a:solidFill>
                          <a:effectLst/>
                          <a:latin typeface="Calibri" pitchFamily="34" charset="0"/>
                          <a:ea typeface="宋体" pitchFamily="2" charset="-122"/>
                        </a:rPr>
                        <a:t>2</a:t>
                      </a:r>
                      <a:endParaRPr kumimoji="0" lang="en-US" altLang="zh-CN"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800" b="0" i="0" u="none" strike="noStrike" cap="none" normalizeH="0" baseline="0" smtClean="0">
                          <a:ln>
                            <a:noFill/>
                          </a:ln>
                          <a:solidFill>
                            <a:srgbClr val="000000"/>
                          </a:solidFill>
                          <a:effectLst/>
                          <a:latin typeface="Calibri" pitchFamily="34" charset="0"/>
                          <a:ea typeface="宋体" pitchFamily="2" charset="-122"/>
                        </a:rPr>
                        <a:t>优秀学生标兵</a:t>
                      </a:r>
                      <a:endParaRPr kumimoji="0" lang="zh-CN" altLang="en-US"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pPr>
                      <a:r>
                        <a:rPr lang="en-US" altLang="zh-CN" sz="1800" smtClean="0">
                          <a:ln>
                            <a:noFill/>
                          </a:ln>
                          <a:solidFill>
                            <a:srgbClr val="000000"/>
                          </a:solidFill>
                          <a:effectLst/>
                          <a:latin typeface="Calibri" pitchFamily="34" charset="0"/>
                          <a:ea typeface="宋体" pitchFamily="2" charset="-122"/>
                          <a:sym typeface="+mn-ea"/>
                        </a:rPr>
                        <a:t>2022.10</a:t>
                      </a:r>
                      <a:endParaRPr kumimoji="0" lang="zh-CN" altLang="en-US"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800" b="0" i="0" u="none" strike="noStrike" cap="none" normalizeH="0" baseline="0" smtClean="0">
                          <a:ln>
                            <a:noFill/>
                          </a:ln>
                          <a:solidFill>
                            <a:srgbClr val="000000"/>
                          </a:solidFill>
                          <a:effectLst/>
                          <a:latin typeface="Calibri" pitchFamily="34" charset="0"/>
                          <a:ea typeface="宋体" pitchFamily="2" charset="-122"/>
                        </a:rPr>
                        <a:t>四川轻化工大学</a:t>
                      </a:r>
                      <a:endParaRPr kumimoji="0" lang="zh-CN" altLang="en-US"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1000">
                <a:tc>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800" b="0" i="0" u="none" strike="noStrike" cap="none" normalizeH="0" baseline="0" smtClean="0">
                          <a:ln>
                            <a:noFill/>
                          </a:ln>
                          <a:solidFill>
                            <a:srgbClr val="000000"/>
                          </a:solidFill>
                          <a:effectLst/>
                          <a:latin typeface="Calibri" pitchFamily="34" charset="0"/>
                          <a:ea typeface="宋体" pitchFamily="2" charset="-122"/>
                        </a:rPr>
                        <a:t>3</a:t>
                      </a:r>
                      <a:endParaRPr kumimoji="0" lang="en-US" altLang="zh-CN"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800" b="0" i="0" u="none" strike="noStrike" cap="none" normalizeH="0" baseline="0" smtClean="0">
                          <a:ln>
                            <a:noFill/>
                          </a:ln>
                          <a:solidFill>
                            <a:srgbClr val="000000"/>
                          </a:solidFill>
                          <a:effectLst/>
                          <a:latin typeface="Calibri" pitchFamily="34" charset="0"/>
                          <a:ea typeface="宋体" pitchFamily="2" charset="-122"/>
                          <a:sym typeface="+mn-ea"/>
                        </a:rPr>
                        <a:t>三好学生</a:t>
                      </a:r>
                      <a:endParaRPr kumimoji="0" lang="zh-CN" altLang="en-US"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pPr>
                      <a:r>
                        <a:rPr lang="en-US" altLang="zh-CN" sz="1800" smtClean="0">
                          <a:ln>
                            <a:noFill/>
                          </a:ln>
                          <a:solidFill>
                            <a:srgbClr val="000000"/>
                          </a:solidFill>
                          <a:effectLst/>
                          <a:latin typeface="Calibri" pitchFamily="34" charset="0"/>
                          <a:ea typeface="宋体" pitchFamily="2" charset="-122"/>
                          <a:sym typeface="+mn-ea"/>
                        </a:rPr>
                        <a:t>2022.10</a:t>
                      </a:r>
                      <a:endParaRPr kumimoji="0" lang="zh-CN" altLang="en-US"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800" b="0" i="0" u="none" strike="noStrike" cap="none" normalizeH="0" baseline="0" smtClean="0">
                          <a:ln>
                            <a:noFill/>
                          </a:ln>
                          <a:solidFill>
                            <a:srgbClr val="000000"/>
                          </a:solidFill>
                          <a:effectLst/>
                          <a:latin typeface="Calibri" pitchFamily="34" charset="0"/>
                          <a:ea typeface="宋体" pitchFamily="2" charset="-122"/>
                        </a:rPr>
                        <a:t>四川轻化工大学</a:t>
                      </a:r>
                      <a:endParaRPr kumimoji="0" lang="zh-CN" altLang="en-US"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81000">
                <a:tc>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800" b="0" i="0" u="none" strike="noStrike" cap="none" normalizeH="0" baseline="0" smtClean="0">
                          <a:ln>
                            <a:noFill/>
                          </a:ln>
                          <a:solidFill>
                            <a:srgbClr val="000000"/>
                          </a:solidFill>
                          <a:effectLst/>
                          <a:latin typeface="Calibri" pitchFamily="34" charset="0"/>
                          <a:ea typeface="宋体" pitchFamily="2" charset="-122"/>
                        </a:rPr>
                        <a:t>4</a:t>
                      </a:r>
                      <a:endParaRPr kumimoji="0" lang="en-US" altLang="zh-CN"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800" b="0" i="0" u="none" strike="noStrike" cap="none" normalizeH="0" baseline="0" smtClean="0">
                          <a:ln>
                            <a:noFill/>
                          </a:ln>
                          <a:solidFill>
                            <a:srgbClr val="000000"/>
                          </a:solidFill>
                          <a:effectLst/>
                          <a:latin typeface="Calibri" pitchFamily="34" charset="0"/>
                          <a:ea typeface="宋体" pitchFamily="2" charset="-122"/>
                          <a:sym typeface="+mn-ea"/>
                        </a:rPr>
                        <a:t>优秀学生奖学金</a:t>
                      </a:r>
                      <a:endParaRPr kumimoji="0" lang="zh-CN" altLang="en-US"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pPr>
                      <a:r>
                        <a:rPr lang="en-US" altLang="zh-CN" sz="1800" smtClean="0">
                          <a:ln>
                            <a:noFill/>
                          </a:ln>
                          <a:solidFill>
                            <a:srgbClr val="000000"/>
                          </a:solidFill>
                          <a:effectLst/>
                          <a:latin typeface="Calibri" pitchFamily="34" charset="0"/>
                          <a:ea typeface="宋体" pitchFamily="2" charset="-122"/>
                          <a:sym typeface="+mn-ea"/>
                        </a:rPr>
                        <a:t>2022.10</a:t>
                      </a:r>
                      <a:endParaRPr kumimoji="0" lang="zh-CN" altLang="en-US"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800" b="0" i="0" u="none" strike="noStrike" cap="none" normalizeH="0" baseline="0" smtClean="0">
                          <a:ln>
                            <a:noFill/>
                          </a:ln>
                          <a:solidFill>
                            <a:srgbClr val="000000"/>
                          </a:solidFill>
                          <a:effectLst/>
                          <a:latin typeface="Calibri" pitchFamily="34" charset="0"/>
                          <a:ea typeface="宋体" pitchFamily="2" charset="-122"/>
                        </a:rPr>
                        <a:t>四川轻化工大学</a:t>
                      </a:r>
                      <a:endParaRPr kumimoji="0" lang="zh-CN" altLang="en-US"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1000">
                <a:tc>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800" b="0" i="0" u="none" strike="noStrike" cap="none" normalizeH="0" baseline="0" smtClean="0">
                          <a:ln>
                            <a:noFill/>
                          </a:ln>
                          <a:solidFill>
                            <a:srgbClr val="000000"/>
                          </a:solidFill>
                          <a:effectLst/>
                          <a:latin typeface="Calibri" pitchFamily="34" charset="0"/>
                          <a:ea typeface="宋体" pitchFamily="2" charset="-122"/>
                        </a:rPr>
                        <a:t>5</a:t>
                      </a:r>
                      <a:endParaRPr kumimoji="0" lang="en-US" altLang="zh-CN"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800" b="0" i="0" u="none" strike="noStrike" cap="none" normalizeH="0" baseline="0" smtClean="0">
                          <a:ln>
                            <a:noFill/>
                          </a:ln>
                          <a:solidFill>
                            <a:srgbClr val="000000"/>
                          </a:solidFill>
                          <a:effectLst/>
                          <a:latin typeface="Calibri" pitchFamily="34" charset="0"/>
                          <a:ea typeface="宋体" pitchFamily="2" charset="-122"/>
                        </a:rPr>
                        <a:t>社会活动积极分子</a:t>
                      </a:r>
                      <a:endParaRPr kumimoji="0" lang="zh-CN" altLang="en-US"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en-US" sz="1800" b="0" i="0" u="none" strike="noStrike" cap="none" normalizeH="0" baseline="0" smtClean="0">
                          <a:ln>
                            <a:noFill/>
                          </a:ln>
                          <a:solidFill>
                            <a:srgbClr val="000000"/>
                          </a:solidFill>
                          <a:effectLst/>
                          <a:latin typeface="Calibri" pitchFamily="34" charset="0"/>
                          <a:ea typeface="宋体" pitchFamily="2" charset="-122"/>
                          <a:sym typeface="+mn-ea"/>
                        </a:rPr>
                        <a:t>2022.10</a:t>
                      </a:r>
                      <a:endParaRPr kumimoji="0" lang="en-US"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800" b="0" i="0" u="none" strike="noStrike" cap="none" normalizeH="0" baseline="0" smtClean="0">
                          <a:ln>
                            <a:noFill/>
                          </a:ln>
                          <a:solidFill>
                            <a:srgbClr val="000000"/>
                          </a:solidFill>
                          <a:effectLst/>
                          <a:latin typeface="Calibri" pitchFamily="34" charset="0"/>
                          <a:ea typeface="宋体" pitchFamily="2" charset="-122"/>
                        </a:rPr>
                        <a:t>四川轻化工大学</a:t>
                      </a:r>
                      <a:endParaRPr kumimoji="0" lang="zh-CN" altLang="en-US"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81000">
                <a:tc>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800" b="0" i="0" u="none" strike="noStrike" cap="none" normalizeH="0" baseline="0" smtClean="0">
                          <a:ln>
                            <a:noFill/>
                          </a:ln>
                          <a:solidFill>
                            <a:srgbClr val="000000"/>
                          </a:solidFill>
                          <a:effectLst/>
                          <a:latin typeface="Calibri" pitchFamily="34" charset="0"/>
                          <a:ea typeface="宋体" pitchFamily="2" charset="-122"/>
                        </a:rPr>
                        <a:t>6</a:t>
                      </a:r>
                      <a:endParaRPr kumimoji="0" lang="en-US" altLang="zh-CN"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800" b="0" i="0" u="none" strike="noStrike" cap="none" normalizeH="0" baseline="0" smtClean="0">
                          <a:ln>
                            <a:noFill/>
                          </a:ln>
                          <a:solidFill>
                            <a:srgbClr val="000000"/>
                          </a:solidFill>
                          <a:effectLst/>
                          <a:latin typeface="Calibri" pitchFamily="34" charset="0"/>
                          <a:ea typeface="宋体" pitchFamily="2" charset="-122"/>
                          <a:sym typeface="+mn-ea"/>
                        </a:rPr>
                        <a:t>优秀团员</a:t>
                      </a:r>
                      <a:endParaRPr kumimoji="0" lang="zh-CN" altLang="en-US"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pPr>
                      <a:r>
                        <a:rPr lang="en-US" altLang="zh-CN" sz="1800" smtClean="0">
                          <a:ln>
                            <a:noFill/>
                          </a:ln>
                          <a:solidFill>
                            <a:srgbClr val="000000"/>
                          </a:solidFill>
                          <a:effectLst/>
                          <a:latin typeface="Calibri" pitchFamily="34" charset="0"/>
                          <a:ea typeface="宋体" pitchFamily="2" charset="-122"/>
                          <a:sym typeface="+mn-ea"/>
                        </a:rPr>
                        <a:t>2022.10</a:t>
                      </a:r>
                      <a:endParaRPr kumimoji="0" lang="zh-CN" altLang="en-US"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pPr>
                      <a:r>
                        <a:rPr lang="zh-CN" altLang="en-US" sz="1800" smtClean="0">
                          <a:ln>
                            <a:noFill/>
                          </a:ln>
                          <a:solidFill>
                            <a:srgbClr val="000000"/>
                          </a:solidFill>
                          <a:effectLst/>
                          <a:latin typeface="Calibri" pitchFamily="34" charset="0"/>
                          <a:ea typeface="宋体" pitchFamily="2" charset="-122"/>
                          <a:sym typeface="+mn-ea"/>
                        </a:rPr>
                        <a:t>四川轻化工大学</a:t>
                      </a:r>
                      <a:endParaRPr kumimoji="0" lang="zh-CN" altLang="en-US"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1000">
                <a:tc>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800" b="0" i="0" u="none" strike="noStrike" cap="none" normalizeH="0" baseline="0" smtClean="0">
                          <a:ln>
                            <a:noFill/>
                          </a:ln>
                          <a:solidFill>
                            <a:srgbClr val="000000"/>
                          </a:solidFill>
                          <a:effectLst/>
                          <a:latin typeface="Calibri" pitchFamily="34" charset="0"/>
                          <a:ea typeface="宋体" pitchFamily="2" charset="-122"/>
                        </a:rPr>
                        <a:t>7</a:t>
                      </a:r>
                      <a:endParaRPr kumimoji="0" lang="en-US" altLang="zh-CN"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800" b="0" i="0" u="none" strike="noStrike" cap="none" normalizeH="0" baseline="0" smtClean="0">
                          <a:ln>
                            <a:noFill/>
                          </a:ln>
                          <a:solidFill>
                            <a:srgbClr val="000000"/>
                          </a:solidFill>
                          <a:effectLst/>
                          <a:latin typeface="Calibri" pitchFamily="34" charset="0"/>
                          <a:ea typeface="宋体" pitchFamily="2" charset="-122"/>
                          <a:sym typeface="+mn-ea"/>
                        </a:rPr>
                        <a:t>优秀团干部</a:t>
                      </a:r>
                      <a:endParaRPr kumimoji="0" lang="zh-CN" altLang="en-US"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pPr>
                      <a:r>
                        <a:rPr lang="en-US" altLang="zh-CN" sz="1800" smtClean="0">
                          <a:ln>
                            <a:noFill/>
                          </a:ln>
                          <a:solidFill>
                            <a:srgbClr val="000000"/>
                          </a:solidFill>
                          <a:effectLst/>
                          <a:latin typeface="Calibri" pitchFamily="34" charset="0"/>
                          <a:ea typeface="宋体" pitchFamily="2" charset="-122"/>
                          <a:sym typeface="+mn-ea"/>
                        </a:rPr>
                        <a:t>2022.10</a:t>
                      </a:r>
                      <a:endParaRPr kumimoji="0" lang="zh-CN" altLang="en-US"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zh-CN" sz="1800" b="0" i="0" u="none" strike="noStrike" cap="none" normalizeH="0" baseline="0" smtClean="0">
                          <a:ln>
                            <a:noFill/>
                          </a:ln>
                          <a:solidFill>
                            <a:srgbClr val="000000"/>
                          </a:solidFill>
                          <a:effectLst/>
                          <a:latin typeface="Calibri" pitchFamily="34" charset="0"/>
                          <a:ea typeface="宋体" pitchFamily="2" charset="-122"/>
                        </a:rPr>
                        <a:t>四川轻化工大学</a:t>
                      </a:r>
                      <a:endParaRPr kumimoji="0" lang="zh-CN" altLang="zh-CN"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81000">
                <a:tc>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800" b="0" i="0" u="none" strike="noStrike" cap="none" normalizeH="0" baseline="0" smtClean="0">
                          <a:ln>
                            <a:noFill/>
                          </a:ln>
                          <a:solidFill>
                            <a:srgbClr val="000000"/>
                          </a:solidFill>
                          <a:effectLst/>
                          <a:latin typeface="Calibri" pitchFamily="34" charset="0"/>
                          <a:ea typeface="宋体" pitchFamily="2" charset="-122"/>
                        </a:rPr>
                        <a:t>8</a:t>
                      </a:r>
                      <a:endParaRPr kumimoji="0" lang="en-US" altLang="zh-CN"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800" b="0" i="0" u="none" strike="noStrike" cap="none" normalizeH="0" baseline="0" smtClean="0">
                          <a:ln>
                            <a:noFill/>
                          </a:ln>
                          <a:solidFill>
                            <a:srgbClr val="000000"/>
                          </a:solidFill>
                          <a:effectLst/>
                          <a:latin typeface="Calibri" pitchFamily="34" charset="0"/>
                          <a:ea typeface="宋体" pitchFamily="2" charset="-122"/>
                        </a:rPr>
                        <a:t>五四年度人物</a:t>
                      </a:r>
                      <a:endParaRPr kumimoji="0" lang="zh-CN" altLang="en-US"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800" b="0" i="0" u="none" strike="noStrike" cap="none" normalizeH="0" baseline="0" smtClean="0">
                          <a:ln>
                            <a:noFill/>
                          </a:ln>
                          <a:solidFill>
                            <a:srgbClr val="000000"/>
                          </a:solidFill>
                          <a:effectLst/>
                          <a:latin typeface="Calibri" pitchFamily="34" charset="0"/>
                          <a:ea typeface="宋体" pitchFamily="2" charset="-122"/>
                        </a:rPr>
                        <a:t>2022.04</a:t>
                      </a:r>
                      <a:endParaRPr kumimoji="0" lang="en-US" altLang="zh-CN" sz="18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400" b="0" i="0" u="none" strike="noStrike" cap="none" normalizeH="0" baseline="0" smtClean="0">
                          <a:ln>
                            <a:noFill/>
                          </a:ln>
                          <a:solidFill>
                            <a:srgbClr val="000000"/>
                          </a:solidFill>
                          <a:effectLst/>
                          <a:latin typeface="Calibri" pitchFamily="34" charset="0"/>
                          <a:ea typeface="宋体" pitchFamily="2" charset="-122"/>
                        </a:rPr>
                        <a:t>四川轻化工大学</a:t>
                      </a:r>
                      <a:endParaRPr kumimoji="0" lang="zh-CN" altLang="en-US" sz="1400" b="0" i="0" u="none" strike="noStrike" cap="none" normalizeH="0" baseline="0" smtClean="0">
                        <a:ln>
                          <a:noFill/>
                        </a:ln>
                        <a:solidFill>
                          <a:srgbClr val="0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1000">
                <a:tc>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800" b="0" i="0" u="none" strike="noStrike" cap="none" normalizeH="0" baseline="0" smtClean="0">
                          <a:ln>
                            <a:noFill/>
                          </a:ln>
                          <a:solidFill>
                            <a:schemeClr val="tx1"/>
                          </a:solidFill>
                          <a:effectLst/>
                          <a:latin typeface="Calibri" pitchFamily="34" charset="0"/>
                          <a:ea typeface="宋体" pitchFamily="2" charset="-122"/>
                        </a:rPr>
                        <a:t>9</a:t>
                      </a:r>
                      <a:endParaRPr kumimoji="0" lang="en-US" altLang="zh-CN" sz="1800" b="0" i="0" u="none" strike="noStrike" cap="none" normalizeH="0" baseline="0" smtClean="0">
                        <a:ln>
                          <a:noFill/>
                        </a:ln>
                        <a:solidFill>
                          <a:schemeClr val="tx1"/>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800" b="0" i="0" u="none" strike="noStrike" cap="none" normalizeH="0" baseline="0" smtClean="0">
                          <a:ln>
                            <a:noFill/>
                          </a:ln>
                          <a:solidFill>
                            <a:schemeClr val="tx1"/>
                          </a:solidFill>
                          <a:effectLst/>
                          <a:latin typeface="Calibri" pitchFamily="34" charset="0"/>
                          <a:ea typeface="宋体" pitchFamily="2" charset="-122"/>
                          <a:sym typeface="+mn-ea"/>
                        </a:rPr>
                        <a:t>优秀党员</a:t>
                      </a:r>
                      <a:endParaRPr kumimoji="0" lang="zh-CN" altLang="en-US" sz="1800" b="0" i="0" u="none" strike="noStrike" cap="none" normalizeH="0" baseline="0" smtClean="0">
                        <a:ln>
                          <a:noFill/>
                        </a:ln>
                        <a:solidFill>
                          <a:schemeClr val="tx1"/>
                        </a:solidFill>
                        <a:effectLst/>
                        <a:latin typeface="Calibri" pitchFamily="34" charset="0"/>
                        <a:ea typeface="宋体" pitchFamily="2" charset="-122"/>
                        <a:sym typeface="+mn-ea"/>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800" b="0" i="0" u="none" strike="noStrike" cap="none" normalizeH="0" baseline="0" smtClean="0">
                          <a:ln>
                            <a:noFill/>
                          </a:ln>
                          <a:solidFill>
                            <a:schemeClr val="tx1"/>
                          </a:solidFill>
                          <a:effectLst/>
                          <a:latin typeface="Calibri" pitchFamily="34" charset="0"/>
                          <a:ea typeface="宋体" pitchFamily="2" charset="-122"/>
                        </a:rPr>
                        <a:t>2022.07</a:t>
                      </a:r>
                      <a:endParaRPr kumimoji="0" lang="en-US" altLang="zh-CN" sz="1800" b="0" i="0" u="none" strike="noStrike" cap="none" normalizeH="0" baseline="0" smtClean="0">
                        <a:ln>
                          <a:noFill/>
                        </a:ln>
                        <a:solidFill>
                          <a:schemeClr val="tx1"/>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600" b="0" i="0" u="none" strike="noStrike" cap="none" normalizeH="0" baseline="0" smtClean="0">
                          <a:ln>
                            <a:noFill/>
                          </a:ln>
                          <a:solidFill>
                            <a:schemeClr val="tx1"/>
                          </a:solidFill>
                          <a:effectLst/>
                          <a:latin typeface="Calibri" pitchFamily="34" charset="0"/>
                          <a:ea typeface="宋体" pitchFamily="2" charset="-122"/>
                        </a:rPr>
                        <a:t>中共四川轻化工大学委员会</a:t>
                      </a:r>
                      <a:endParaRPr kumimoji="0" lang="zh-CN" altLang="en-US" sz="1600" b="0" i="0" u="none" strike="noStrike" cap="none" normalizeH="0" baseline="0" smtClean="0">
                        <a:ln>
                          <a:noFill/>
                        </a:ln>
                        <a:solidFill>
                          <a:schemeClr val="tx1"/>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6" name="TextBox 9"/>
          <p:cNvSpPr txBox="1"/>
          <p:nvPr/>
        </p:nvSpPr>
        <p:spPr>
          <a:xfrm>
            <a:off x="611188" y="404813"/>
            <a:ext cx="1316037" cy="769937"/>
          </a:xfrm>
          <a:prstGeom prst="rect">
            <a:avLst/>
          </a:prstGeom>
          <a:noFill/>
          <a:ln w="9525">
            <a:noFill/>
          </a:ln>
        </p:spPr>
        <p:txBody>
          <a:bodyPr wrap="none" anchor="t" anchorCtr="0">
            <a:spAutoFit/>
          </a:bodyPr>
          <a:p>
            <a:pPr algn="ctr"/>
            <a:r>
              <a:rPr lang="zh-CN" altLang="en-US" sz="4400" b="1" dirty="0">
                <a:latin typeface="方正大标宋简体" pitchFamily="1" charset="-122"/>
                <a:ea typeface="方正大标宋简体" pitchFamily="1" charset="-122"/>
              </a:rPr>
              <a:t>目录</a:t>
            </a:r>
            <a:endParaRPr lang="zh-CN" altLang="en-US" sz="4400" b="1" dirty="0">
              <a:latin typeface="方正大标宋简体" pitchFamily="1" charset="-122"/>
              <a:ea typeface="方正大标宋简体" pitchFamily="1" charset="-122"/>
            </a:endParaRPr>
          </a:p>
        </p:txBody>
      </p:sp>
      <p:sp>
        <p:nvSpPr>
          <p:cNvPr id="8197" name="矩形 23"/>
          <p:cNvSpPr/>
          <p:nvPr/>
        </p:nvSpPr>
        <p:spPr>
          <a:xfrm>
            <a:off x="0" y="1112838"/>
            <a:ext cx="9144000" cy="287337"/>
          </a:xfrm>
          <a:prstGeom prst="rect">
            <a:avLst/>
          </a:prstGeom>
          <a:solidFill>
            <a:srgbClr val="008AF2"/>
          </a:solidFill>
          <a:ln w="9525">
            <a:noFill/>
          </a:ln>
          <a:effectLst>
            <a:outerShdw sx="102000" sy="102000" algn="ctr" rotWithShape="0">
              <a:srgbClr val="000000">
                <a:alpha val="29999"/>
              </a:srgbClr>
            </a:outerShdw>
          </a:effectLst>
        </p:spPr>
        <p:txBody>
          <a:bodyPr anchor="ctr" anchorCtr="0"/>
          <a:p>
            <a:pPr algn="ctr"/>
            <a:endParaRPr lang="zh-CN" altLang="en-US" dirty="0">
              <a:solidFill>
                <a:srgbClr val="FFFFFF"/>
              </a:solidFill>
              <a:latin typeface="Calibri" pitchFamily="34" charset="0"/>
              <a:ea typeface="微软雅黑" pitchFamily="34" charset="-122"/>
            </a:endParaRPr>
          </a:p>
        </p:txBody>
      </p:sp>
      <p:grpSp>
        <p:nvGrpSpPr>
          <p:cNvPr id="8198" name="组合 165894"/>
          <p:cNvGrpSpPr/>
          <p:nvPr/>
        </p:nvGrpSpPr>
        <p:grpSpPr>
          <a:xfrm>
            <a:off x="1172845" y="3285808"/>
            <a:ext cx="6643688" cy="719137"/>
            <a:chOff x="-61081" y="0"/>
            <a:chExt cx="5620077" cy="718590"/>
          </a:xfrm>
        </p:grpSpPr>
        <p:sp>
          <p:nvSpPr>
            <p:cNvPr id="8199" name="TextBox 28"/>
            <p:cNvSpPr/>
            <p:nvPr/>
          </p:nvSpPr>
          <p:spPr>
            <a:xfrm>
              <a:off x="379419" y="71383"/>
              <a:ext cx="5179577" cy="642454"/>
            </a:xfrm>
            <a:prstGeom prst="roundRect">
              <a:avLst>
                <a:gd name="adj" fmla="val 8176"/>
              </a:avLst>
            </a:prstGeom>
            <a:solidFill>
              <a:schemeClr val="bg1"/>
            </a:solidFill>
            <a:ln w="19050" cap="flat" cmpd="sng">
              <a:solidFill>
                <a:srgbClr val="A6A6A6"/>
              </a:solidFill>
              <a:prstDash val="solid"/>
              <a:round/>
              <a:headEnd type="none" w="med" len="med"/>
              <a:tailEnd type="none" w="med" len="med"/>
            </a:ln>
          </p:spPr>
          <p:txBody>
            <a:bodyPr wrap="none" anchor="ctr" anchorCtr="0"/>
            <a:p>
              <a:r>
                <a:rPr lang="zh-CN" altLang="en-US" sz="2800" b="1" dirty="0">
                  <a:latin typeface="微软雅黑" pitchFamily="34" charset="-122"/>
                  <a:ea typeface="微软雅黑" pitchFamily="34" charset="-122"/>
                </a:rPr>
                <a:t>     国家励志奖学金审批表填写说明</a:t>
              </a:r>
              <a:endParaRPr lang="zh-CN" altLang="en-US" sz="2800" b="1" dirty="0">
                <a:latin typeface="微软雅黑" pitchFamily="34" charset="-122"/>
                <a:ea typeface="微软雅黑" pitchFamily="34" charset="-122"/>
              </a:endParaRPr>
            </a:p>
          </p:txBody>
        </p:sp>
        <p:sp>
          <p:nvSpPr>
            <p:cNvPr id="8200" name="椭圆 29"/>
            <p:cNvSpPr/>
            <p:nvPr/>
          </p:nvSpPr>
          <p:spPr>
            <a:xfrm>
              <a:off x="-61081" y="0"/>
              <a:ext cx="831032" cy="718590"/>
            </a:xfrm>
            <a:prstGeom prst="ellipse">
              <a:avLst/>
            </a:prstGeom>
            <a:solidFill>
              <a:srgbClr val="008AF2"/>
            </a:solidFill>
            <a:ln w="19050" cap="flat" cmpd="sng">
              <a:solidFill>
                <a:srgbClr val="A6A6A6"/>
              </a:solidFill>
              <a:prstDash val="solid"/>
              <a:round/>
              <a:headEnd type="none" w="med" len="med"/>
              <a:tailEnd type="none" w="med" len="med"/>
            </a:ln>
          </p:spPr>
          <p:txBody>
            <a:bodyPr wrap="none" anchor="ctr" anchorCtr="0"/>
            <a:p>
              <a:pPr algn="ctr"/>
              <a:r>
                <a:rPr lang="en-US" altLang="zh-CN" sz="3600" b="1" dirty="0">
                  <a:solidFill>
                    <a:schemeClr val="bg1"/>
                  </a:solidFill>
                  <a:latin typeface="Arial" panose="020B0604020202020204" pitchFamily="34" charset="0"/>
                  <a:ea typeface="微软雅黑" pitchFamily="34" charset="-122"/>
                </a:rPr>
                <a:t>2</a:t>
              </a:r>
              <a:endParaRPr lang="en-US" altLang="zh-CN" sz="3600" b="1" dirty="0">
                <a:solidFill>
                  <a:schemeClr val="bg1"/>
                </a:solidFill>
                <a:latin typeface="Arial" panose="020B0604020202020204" pitchFamily="34" charset="0"/>
                <a:ea typeface="微软雅黑" pitchFamily="34" charset="-122"/>
              </a:endParaRPr>
            </a:p>
          </p:txBody>
        </p:sp>
      </p:grpSp>
      <p:grpSp>
        <p:nvGrpSpPr>
          <p:cNvPr id="8201" name="组合 1"/>
          <p:cNvGrpSpPr/>
          <p:nvPr/>
        </p:nvGrpSpPr>
        <p:grpSpPr>
          <a:xfrm>
            <a:off x="1331278" y="4725035"/>
            <a:ext cx="6621462" cy="719138"/>
            <a:chOff x="-29999" y="-71383"/>
            <a:chExt cx="5600027" cy="718591"/>
          </a:xfrm>
        </p:grpSpPr>
        <p:sp>
          <p:nvSpPr>
            <p:cNvPr id="8202" name="TextBox 28"/>
            <p:cNvSpPr/>
            <p:nvPr/>
          </p:nvSpPr>
          <p:spPr>
            <a:xfrm>
              <a:off x="379419" y="71383"/>
              <a:ext cx="5190609" cy="575825"/>
            </a:xfrm>
            <a:prstGeom prst="roundRect">
              <a:avLst>
                <a:gd name="adj" fmla="val 8176"/>
              </a:avLst>
            </a:prstGeom>
            <a:solidFill>
              <a:schemeClr val="bg1"/>
            </a:solidFill>
            <a:ln w="19050" cap="flat" cmpd="sng">
              <a:solidFill>
                <a:srgbClr val="A6A6A6"/>
              </a:solidFill>
              <a:prstDash val="solid"/>
              <a:round/>
              <a:headEnd type="none" w="med" len="med"/>
              <a:tailEnd type="none" w="med" len="med"/>
            </a:ln>
          </p:spPr>
          <p:txBody>
            <a:bodyPr wrap="none" anchor="ctr" anchorCtr="0"/>
            <a:p>
              <a:r>
                <a:rPr lang="zh-CN" altLang="en-US" sz="2800" b="1" dirty="0">
                  <a:latin typeface="微软雅黑" pitchFamily="34" charset="-122"/>
                  <a:ea typeface="微软雅黑" pitchFamily="34" charset="-122"/>
                </a:rPr>
                <a:t>     国家助学金审批表填写说明</a:t>
              </a:r>
              <a:endParaRPr lang="zh-CN" altLang="en-US" sz="2800" b="1" dirty="0">
                <a:latin typeface="微软雅黑" pitchFamily="34" charset="-122"/>
                <a:ea typeface="微软雅黑" pitchFamily="34" charset="-122"/>
              </a:endParaRPr>
            </a:p>
          </p:txBody>
        </p:sp>
        <p:sp>
          <p:nvSpPr>
            <p:cNvPr id="8203" name="椭圆 29"/>
            <p:cNvSpPr/>
            <p:nvPr/>
          </p:nvSpPr>
          <p:spPr>
            <a:xfrm>
              <a:off x="-29999" y="-71383"/>
              <a:ext cx="818836" cy="718590"/>
            </a:xfrm>
            <a:prstGeom prst="ellipse">
              <a:avLst/>
            </a:prstGeom>
            <a:solidFill>
              <a:srgbClr val="008AF2"/>
            </a:solidFill>
            <a:ln w="19050" cap="flat" cmpd="sng">
              <a:solidFill>
                <a:srgbClr val="A6A6A6"/>
              </a:solidFill>
              <a:prstDash val="solid"/>
              <a:round/>
              <a:headEnd type="none" w="med" len="med"/>
              <a:tailEnd type="none" w="med" len="med"/>
            </a:ln>
          </p:spPr>
          <p:txBody>
            <a:bodyPr wrap="none" anchor="ctr" anchorCtr="0"/>
            <a:p>
              <a:pPr algn="ctr"/>
              <a:r>
                <a:rPr lang="en-US" altLang="zh-CN" sz="3600" b="1" dirty="0">
                  <a:solidFill>
                    <a:schemeClr val="bg1"/>
                  </a:solidFill>
                  <a:latin typeface="Arial" panose="020B0604020202020204" pitchFamily="34" charset="0"/>
                  <a:ea typeface="微软雅黑" pitchFamily="34" charset="-122"/>
                </a:rPr>
                <a:t>3</a:t>
              </a:r>
              <a:endParaRPr lang="en-US" altLang="zh-CN" sz="3600" b="1" dirty="0">
                <a:solidFill>
                  <a:schemeClr val="bg1"/>
                </a:solidFill>
                <a:latin typeface="Arial" panose="020B0604020202020204" pitchFamily="34" charset="0"/>
                <a:ea typeface="微软雅黑" pitchFamily="34" charset="-122"/>
              </a:endParaRPr>
            </a:p>
          </p:txBody>
        </p:sp>
      </p:grpSp>
      <p:grpSp>
        <p:nvGrpSpPr>
          <p:cNvPr id="8204" name="组合 165894"/>
          <p:cNvGrpSpPr/>
          <p:nvPr/>
        </p:nvGrpSpPr>
        <p:grpSpPr>
          <a:xfrm>
            <a:off x="1172845" y="1990090"/>
            <a:ext cx="6715125" cy="714375"/>
            <a:chOff x="13554" y="-812183"/>
            <a:chExt cx="5436186" cy="713835"/>
          </a:xfrm>
        </p:grpSpPr>
        <p:sp>
          <p:nvSpPr>
            <p:cNvPr id="8205" name="TextBox 28"/>
            <p:cNvSpPr/>
            <p:nvPr/>
          </p:nvSpPr>
          <p:spPr>
            <a:xfrm>
              <a:off x="624361" y="-740800"/>
              <a:ext cx="4825379" cy="642451"/>
            </a:xfrm>
            <a:prstGeom prst="roundRect">
              <a:avLst>
                <a:gd name="adj" fmla="val 8176"/>
              </a:avLst>
            </a:prstGeom>
            <a:solidFill>
              <a:schemeClr val="bg1"/>
            </a:solidFill>
            <a:ln w="19050" cap="flat" cmpd="sng">
              <a:solidFill>
                <a:srgbClr val="A6A6A6"/>
              </a:solidFill>
              <a:prstDash val="solid"/>
              <a:round/>
              <a:headEnd type="none" w="med" len="med"/>
              <a:tailEnd type="none" w="med" len="med"/>
            </a:ln>
          </p:spPr>
          <p:txBody>
            <a:bodyPr wrap="none" anchor="ctr" anchorCtr="0"/>
            <a:p>
              <a:r>
                <a:rPr lang="zh-CN" altLang="en-US" sz="2800" b="1" dirty="0">
                  <a:latin typeface="微软雅黑" pitchFamily="34" charset="-122"/>
                  <a:ea typeface="微软雅黑" pitchFamily="34" charset="-122"/>
                </a:rPr>
                <a:t>   国家奖学金审批表填写说明</a:t>
              </a:r>
              <a:endParaRPr lang="zh-CN" altLang="en-US" sz="2800" b="1" dirty="0">
                <a:latin typeface="微软雅黑" pitchFamily="34" charset="-122"/>
                <a:ea typeface="微软雅黑" pitchFamily="34" charset="-122"/>
              </a:endParaRPr>
            </a:p>
          </p:txBody>
        </p:sp>
        <p:sp>
          <p:nvSpPr>
            <p:cNvPr id="8206" name="椭圆 29"/>
            <p:cNvSpPr/>
            <p:nvPr/>
          </p:nvSpPr>
          <p:spPr>
            <a:xfrm>
              <a:off x="13554" y="-812183"/>
              <a:ext cx="794050" cy="713835"/>
            </a:xfrm>
            <a:prstGeom prst="ellipse">
              <a:avLst/>
            </a:prstGeom>
            <a:solidFill>
              <a:srgbClr val="008AF2"/>
            </a:solidFill>
            <a:ln w="19050" cap="flat" cmpd="sng">
              <a:solidFill>
                <a:srgbClr val="A6A6A6"/>
              </a:solidFill>
              <a:prstDash val="solid"/>
              <a:round/>
              <a:headEnd type="none" w="med" len="med"/>
              <a:tailEnd type="none" w="med" len="med"/>
            </a:ln>
          </p:spPr>
          <p:txBody>
            <a:bodyPr wrap="none" anchor="ctr" anchorCtr="0"/>
            <a:p>
              <a:pPr algn="ctr"/>
              <a:r>
                <a:rPr lang="en-US" altLang="zh-CN" sz="3600" b="1" dirty="0">
                  <a:solidFill>
                    <a:schemeClr val="bg1"/>
                  </a:solidFill>
                  <a:latin typeface="Arial" panose="020B0604020202020204" pitchFamily="34" charset="0"/>
                  <a:ea typeface="微软雅黑" pitchFamily="34" charset="-122"/>
                </a:rPr>
                <a:t>1</a:t>
              </a:r>
              <a:endParaRPr lang="en-US" altLang="zh-CN" sz="3600" b="1" dirty="0">
                <a:solidFill>
                  <a:schemeClr val="bg1"/>
                </a:solidFill>
                <a:latin typeface="Arial" panose="020B0604020202020204" pitchFamily="34" charset="0"/>
                <a:ea typeface="微软雅黑" pitchFamily="34" charset="-122"/>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8913" name="组合 159746"/>
          <p:cNvGrpSpPr/>
          <p:nvPr/>
        </p:nvGrpSpPr>
        <p:grpSpPr>
          <a:xfrm>
            <a:off x="684213" y="1989138"/>
            <a:ext cx="935037" cy="823912"/>
            <a:chOff x="-13133" y="33296"/>
            <a:chExt cx="936104" cy="822872"/>
          </a:xfrm>
        </p:grpSpPr>
        <p:sp>
          <p:nvSpPr>
            <p:cNvPr id="5" name="矩形 6"/>
            <p:cNvSpPr/>
            <p:nvPr/>
          </p:nvSpPr>
          <p:spPr>
            <a:xfrm>
              <a:off x="-13133" y="33296"/>
              <a:ext cx="936104" cy="653597"/>
            </a:xfrm>
            <a:prstGeom prst="rect">
              <a:avLst/>
            </a:prstGeom>
            <a:solidFill>
              <a:schemeClr val="bg1"/>
            </a:solidFill>
            <a:ln w="9525">
              <a:noFill/>
            </a:ln>
            <a:effectLst>
              <a:outerShdw sx="102000" sy="102000" algn="ctr" rotWithShape="0">
                <a:srgbClr val="000000">
                  <a:alpha val="29999"/>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4400" b="1" i="0" u="none" strike="noStrike" kern="1200" cap="none" spc="0" normalizeH="0" baseline="0" noProof="0" dirty="0" smtClean="0">
                  <a:ln>
                    <a:noFill/>
                  </a:ln>
                  <a:solidFill>
                    <a:srgbClr val="0066FF"/>
                  </a:solidFill>
                  <a:effectLst>
                    <a:outerShdw blurRad="38100" dist="38100" dir="2700000" algn="tl">
                      <a:srgbClr val="C0C0C0"/>
                    </a:outerShdw>
                  </a:effectLst>
                  <a:uLnTx/>
                  <a:uFillTx/>
                  <a:latin typeface="微软雅黑" pitchFamily="34" charset="-122"/>
                  <a:ea typeface="微软雅黑" pitchFamily="34" charset="-122"/>
                  <a:cs typeface="+mn-cs"/>
                </a:rPr>
                <a:t>4</a:t>
              </a:r>
              <a:endParaRPr kumimoji="0" lang="en-US" altLang="zh-CN" sz="4400" b="1" i="0" u="none" strike="noStrike" kern="1200" cap="none" spc="0" normalizeH="0" baseline="0" noProof="0" dirty="0">
                <a:ln>
                  <a:noFill/>
                </a:ln>
                <a:solidFill>
                  <a:srgbClr val="000000"/>
                </a:solidFill>
                <a:effectLst>
                  <a:outerShdw blurRad="38100" dist="38100" dir="2700000" algn="tl">
                    <a:srgbClr val="C0C0C0"/>
                  </a:outerShdw>
                </a:effectLst>
                <a:uLnTx/>
                <a:uFillTx/>
                <a:latin typeface="微软雅黑" pitchFamily="34" charset="-122"/>
                <a:ea typeface="微软雅黑" pitchFamily="34" charset="-122"/>
                <a:cs typeface="+mn-cs"/>
              </a:endParaRPr>
            </a:p>
          </p:txBody>
        </p:sp>
        <p:sp>
          <p:nvSpPr>
            <p:cNvPr id="6" name="矩形 1"/>
            <p:cNvSpPr/>
            <p:nvPr/>
          </p:nvSpPr>
          <p:spPr>
            <a:xfrm>
              <a:off x="373488" y="33296"/>
              <a:ext cx="184360" cy="822872"/>
            </a:xfrm>
            <a:prstGeom prst="rect">
              <a:avLst/>
            </a:prstGeom>
            <a:noFill/>
            <a:ln w="9525">
              <a:noFill/>
            </a:ln>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4800" b="1" i="0" u="none" strike="noStrike" kern="1200" cap="none" spc="0" normalizeH="0" baseline="0" noProof="1">
                <a:ln>
                  <a:noFill/>
                </a:ln>
                <a:solidFill>
                  <a:srgbClr val="0066FF"/>
                </a:solidFill>
                <a:effectLst>
                  <a:outerShdw blurRad="38100" dist="38100" dir="2700000">
                    <a:srgbClr val="000000"/>
                  </a:outerShdw>
                </a:effectLst>
                <a:uLnTx/>
                <a:uFillTx/>
                <a:latin typeface="微软雅黑" pitchFamily="34" charset="-122"/>
                <a:ea typeface="微软雅黑" pitchFamily="34" charset="-122"/>
                <a:cs typeface="+mn-cs"/>
              </a:endParaRPr>
            </a:p>
          </p:txBody>
        </p:sp>
      </p:grpSp>
      <p:pic>
        <p:nvPicPr>
          <p:cNvPr id="38916" name="Picture 4"/>
          <p:cNvPicPr>
            <a:picLocks noChangeAspect="1"/>
          </p:cNvPicPr>
          <p:nvPr/>
        </p:nvPicPr>
        <p:blipFill>
          <a:blip r:embed="rId1"/>
          <a:stretch>
            <a:fillRect/>
          </a:stretch>
        </p:blipFill>
        <p:spPr>
          <a:xfrm>
            <a:off x="0" y="1347788"/>
            <a:ext cx="9036050" cy="5310187"/>
          </a:xfrm>
          <a:prstGeom prst="rect">
            <a:avLst/>
          </a:prstGeom>
          <a:noFill/>
          <a:ln w="9525">
            <a:noFill/>
          </a:ln>
        </p:spPr>
      </p:pic>
      <p:pic>
        <p:nvPicPr>
          <p:cNvPr id="38917" name="Picture 6"/>
          <p:cNvPicPr>
            <a:picLocks noChangeAspect="1"/>
          </p:cNvPicPr>
          <p:nvPr/>
        </p:nvPicPr>
        <p:blipFill>
          <a:blip r:embed="rId2"/>
          <a:stretch>
            <a:fillRect/>
          </a:stretch>
        </p:blipFill>
        <p:spPr>
          <a:xfrm>
            <a:off x="-92075" y="252413"/>
            <a:ext cx="9328150" cy="858837"/>
          </a:xfrm>
          <a:prstGeom prst="rect">
            <a:avLst/>
          </a:prstGeom>
          <a:noFill/>
          <a:ln w="9525">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7" name="文本框 1"/>
          <p:cNvSpPr txBox="1"/>
          <p:nvPr/>
        </p:nvSpPr>
        <p:spPr>
          <a:xfrm>
            <a:off x="468313" y="942975"/>
            <a:ext cx="8351837" cy="5600700"/>
          </a:xfrm>
          <a:prstGeom prst="rect">
            <a:avLst/>
          </a:prstGeom>
          <a:noFill/>
          <a:ln w="9525">
            <a:noFill/>
          </a:ln>
        </p:spPr>
        <p:txBody>
          <a:bodyPr anchor="t" anchorCtr="0">
            <a:spAutoFit/>
          </a:bodyPr>
          <a:p>
            <a:r>
              <a:rPr lang="zh-CN" altLang="en-US" sz="2400" dirty="0">
                <a:latin typeface="Arial" panose="020B0604020202020204" pitchFamily="34" charset="0"/>
                <a:ea typeface="宋体" pitchFamily="2" charset="-122"/>
              </a:rPr>
              <a:t>国家奖学金、国家励志奖学金审批表</a:t>
            </a:r>
            <a:endParaRPr lang="zh-CN" altLang="en-US" sz="2400" dirty="0">
              <a:latin typeface="Arial" panose="020B0604020202020204" pitchFamily="34" charset="0"/>
              <a:ea typeface="宋体" pitchFamily="2" charset="-122"/>
            </a:endParaRPr>
          </a:p>
          <a:p>
            <a:r>
              <a:rPr lang="zh-CN" altLang="en-US" sz="2400" dirty="0">
                <a:latin typeface="Arial" panose="020B0604020202020204" pitchFamily="34" charset="0"/>
                <a:ea typeface="宋体" pitchFamily="2" charset="-122"/>
              </a:rPr>
              <a:t>申请理由：</a:t>
            </a:r>
            <a:r>
              <a:rPr lang="en-US" altLang="zh-CN" sz="2400" dirty="0">
                <a:latin typeface="Arial" panose="020B0604020202020204" pitchFamily="34" charset="0"/>
                <a:ea typeface="宋体" pitchFamily="2" charset="-122"/>
              </a:rPr>
              <a:t>2022</a:t>
            </a:r>
            <a:r>
              <a:rPr lang="zh-CN" altLang="en-US" sz="2400" dirty="0">
                <a:latin typeface="Arial" panose="020B0604020202020204" pitchFamily="34" charset="0"/>
                <a:ea typeface="宋体" pitchFamily="2" charset="-122"/>
              </a:rPr>
              <a:t>年</a:t>
            </a:r>
            <a:r>
              <a:rPr lang="en-US" altLang="zh-CN" sz="2400" dirty="0">
                <a:latin typeface="Arial" panose="020B0604020202020204" pitchFamily="34" charset="0"/>
                <a:ea typeface="宋体" pitchFamily="2" charset="-122"/>
              </a:rPr>
              <a:t>10</a:t>
            </a:r>
            <a:r>
              <a:rPr lang="zh-CN" altLang="en-US" sz="2400" dirty="0">
                <a:latin typeface="Arial" panose="020B0604020202020204" pitchFamily="34" charset="0"/>
                <a:ea typeface="宋体" pitchFamily="2" charset="-122"/>
              </a:rPr>
              <a:t>月    日        </a:t>
            </a:r>
            <a:endParaRPr lang="zh-CN" altLang="en-US" sz="2400" dirty="0">
              <a:latin typeface="Arial" panose="020B0604020202020204" pitchFamily="34" charset="0"/>
              <a:ea typeface="宋体" pitchFamily="2" charset="-122"/>
            </a:endParaRPr>
          </a:p>
          <a:p>
            <a:r>
              <a:rPr lang="zh-CN" altLang="en-US" sz="2400" dirty="0">
                <a:latin typeface="Arial" panose="020B0604020202020204" pitchFamily="34" charset="0"/>
                <a:ea typeface="宋体" pitchFamily="2" charset="-122"/>
              </a:rPr>
              <a:t>推荐理由：</a:t>
            </a:r>
            <a:r>
              <a:rPr lang="en-US" altLang="zh-CN" sz="2400" dirty="0">
                <a:latin typeface="Arial" panose="020B0604020202020204" pitchFamily="34" charset="0"/>
                <a:ea typeface="宋体" pitchFamily="2" charset="-122"/>
              </a:rPr>
              <a:t>2022</a:t>
            </a:r>
            <a:r>
              <a:rPr lang="zh-CN" altLang="en-US" sz="2400" dirty="0">
                <a:latin typeface="Arial" panose="020B0604020202020204" pitchFamily="34" charset="0"/>
                <a:ea typeface="宋体" pitchFamily="2" charset="-122"/>
              </a:rPr>
              <a:t>年</a:t>
            </a:r>
            <a:r>
              <a:rPr lang="en-US" altLang="zh-CN" sz="2400" dirty="0">
                <a:latin typeface="Arial" panose="020B0604020202020204" pitchFamily="34" charset="0"/>
                <a:ea typeface="宋体" pitchFamily="2" charset="-122"/>
              </a:rPr>
              <a:t>10</a:t>
            </a:r>
            <a:r>
              <a:rPr lang="zh-CN" altLang="en-US" sz="2400" dirty="0">
                <a:latin typeface="Arial" panose="020B0604020202020204" pitchFamily="34" charset="0"/>
                <a:ea typeface="宋体" pitchFamily="2" charset="-122"/>
              </a:rPr>
              <a:t>月    日 </a:t>
            </a:r>
            <a:endParaRPr lang="zh-CN" altLang="en-US" sz="2400" dirty="0">
              <a:latin typeface="Arial" panose="020B0604020202020204" pitchFamily="34" charset="0"/>
              <a:ea typeface="宋体" pitchFamily="2" charset="-122"/>
            </a:endParaRPr>
          </a:p>
          <a:p>
            <a:r>
              <a:rPr lang="zh-CN" altLang="en-US" sz="2400" dirty="0">
                <a:latin typeface="Arial" panose="020B0604020202020204" pitchFamily="34" charset="0"/>
                <a:ea typeface="宋体" pitchFamily="2" charset="-122"/>
              </a:rPr>
              <a:t>院系意见：</a:t>
            </a:r>
            <a:r>
              <a:rPr lang="en-US" altLang="zh-CN" sz="2400" dirty="0">
                <a:latin typeface="Arial" panose="020B0604020202020204" pitchFamily="34" charset="0"/>
                <a:ea typeface="宋体" pitchFamily="2" charset="-122"/>
              </a:rPr>
              <a:t>2022</a:t>
            </a:r>
            <a:r>
              <a:rPr lang="zh-CN" altLang="en-US" sz="2400" dirty="0">
                <a:latin typeface="Arial" panose="020B0604020202020204" pitchFamily="34" charset="0"/>
                <a:ea typeface="宋体" pitchFamily="2" charset="-122"/>
              </a:rPr>
              <a:t>年</a:t>
            </a:r>
            <a:r>
              <a:rPr lang="en-US" altLang="zh-CN" sz="2400" dirty="0">
                <a:latin typeface="Arial" panose="020B0604020202020204" pitchFamily="34" charset="0"/>
                <a:ea typeface="宋体" pitchFamily="2" charset="-122"/>
              </a:rPr>
              <a:t>10</a:t>
            </a:r>
            <a:r>
              <a:rPr lang="zh-CN" altLang="en-US" sz="2400" dirty="0">
                <a:latin typeface="Arial" panose="020B0604020202020204" pitchFamily="34" charset="0"/>
                <a:ea typeface="宋体" pitchFamily="2" charset="-122"/>
              </a:rPr>
              <a:t>月    日 </a:t>
            </a:r>
            <a:endParaRPr lang="zh-CN" altLang="en-US" sz="2400" dirty="0">
              <a:latin typeface="Arial" panose="020B0604020202020204" pitchFamily="34" charset="0"/>
              <a:ea typeface="宋体" pitchFamily="2" charset="-122"/>
            </a:endParaRPr>
          </a:p>
          <a:p>
            <a:r>
              <a:rPr lang="zh-CN" altLang="en-US" sz="2400" dirty="0">
                <a:latin typeface="Arial" panose="020B0604020202020204" pitchFamily="34" charset="0"/>
                <a:ea typeface="宋体" pitchFamily="2" charset="-122"/>
              </a:rPr>
              <a:t>学校意见：</a:t>
            </a:r>
            <a:r>
              <a:rPr lang="en-US" altLang="zh-CN" sz="2400" dirty="0">
                <a:latin typeface="Arial" panose="020B0604020202020204" pitchFamily="34" charset="0"/>
                <a:ea typeface="宋体" pitchFamily="2" charset="-122"/>
              </a:rPr>
              <a:t>2022</a:t>
            </a:r>
            <a:r>
              <a:rPr lang="zh-CN" altLang="en-US" sz="2400" dirty="0">
                <a:latin typeface="Arial" panose="020B0604020202020204" pitchFamily="34" charset="0"/>
                <a:ea typeface="宋体" pitchFamily="2" charset="-122"/>
              </a:rPr>
              <a:t>年</a:t>
            </a:r>
            <a:r>
              <a:rPr lang="en-US" altLang="zh-CN" sz="2400" dirty="0">
                <a:latin typeface="Arial" panose="020B0604020202020204" pitchFamily="34" charset="0"/>
                <a:ea typeface="宋体" pitchFamily="2" charset="-122"/>
              </a:rPr>
              <a:t>10</a:t>
            </a:r>
            <a:r>
              <a:rPr lang="zh-CN" altLang="en-US" sz="2400" dirty="0">
                <a:latin typeface="Arial" panose="020B0604020202020204" pitchFamily="34" charset="0"/>
                <a:ea typeface="宋体" pitchFamily="2" charset="-122"/>
              </a:rPr>
              <a:t>月    日 </a:t>
            </a:r>
            <a:endParaRPr lang="en-US" altLang="zh-CN" sz="2400" dirty="0">
              <a:latin typeface="Arial" panose="020B0604020202020204" pitchFamily="34" charset="0"/>
              <a:ea typeface="宋体" pitchFamily="2" charset="-122"/>
            </a:endParaRPr>
          </a:p>
          <a:p>
            <a:r>
              <a:rPr lang="zh-CN" altLang="en-US" sz="2400" dirty="0">
                <a:latin typeface="Arial" panose="020B0604020202020204" pitchFamily="34" charset="0"/>
                <a:ea typeface="宋体" pitchFamily="2" charset="-122"/>
              </a:rPr>
              <a:t>国家助学金审批表</a:t>
            </a:r>
            <a:endParaRPr lang="zh-CN" altLang="en-US" sz="2400" dirty="0">
              <a:latin typeface="Arial" panose="020B0604020202020204" pitchFamily="34" charset="0"/>
              <a:ea typeface="宋体" pitchFamily="2" charset="-122"/>
            </a:endParaRPr>
          </a:p>
          <a:p>
            <a:r>
              <a:rPr lang="zh-CN" altLang="en-US" sz="2400" dirty="0">
                <a:latin typeface="Arial" panose="020B0604020202020204" pitchFamily="34" charset="0"/>
                <a:ea typeface="宋体" pitchFamily="2" charset="-122"/>
              </a:rPr>
              <a:t>申请理由：</a:t>
            </a:r>
            <a:r>
              <a:rPr lang="en-US" altLang="zh-CN" sz="2400" dirty="0">
                <a:latin typeface="Arial" panose="020B0604020202020204" pitchFamily="34" charset="0"/>
                <a:ea typeface="宋体" pitchFamily="2" charset="-122"/>
              </a:rPr>
              <a:t>2022</a:t>
            </a:r>
            <a:r>
              <a:rPr lang="zh-CN" altLang="en-US" sz="2400" dirty="0">
                <a:latin typeface="Arial" panose="020B0604020202020204" pitchFamily="34" charset="0"/>
                <a:ea typeface="宋体" pitchFamily="2" charset="-122"/>
              </a:rPr>
              <a:t>年</a:t>
            </a:r>
            <a:r>
              <a:rPr lang="en-US" altLang="zh-CN" sz="2400" dirty="0">
                <a:latin typeface="Arial" panose="020B0604020202020204" pitchFamily="34" charset="0"/>
                <a:ea typeface="宋体" pitchFamily="2" charset="-122"/>
              </a:rPr>
              <a:t>10</a:t>
            </a:r>
            <a:r>
              <a:rPr lang="zh-CN" altLang="en-US" sz="2400" dirty="0">
                <a:latin typeface="Arial" panose="020B0604020202020204" pitchFamily="34" charset="0"/>
                <a:ea typeface="宋体" pitchFamily="2" charset="-122"/>
              </a:rPr>
              <a:t>月    日         </a:t>
            </a:r>
            <a:endParaRPr lang="zh-CN" altLang="en-US" sz="2400" dirty="0">
              <a:latin typeface="Arial" panose="020B0604020202020204" pitchFamily="34" charset="0"/>
              <a:ea typeface="宋体" pitchFamily="2" charset="-122"/>
            </a:endParaRPr>
          </a:p>
          <a:p>
            <a:r>
              <a:rPr lang="zh-CN" altLang="en-US" sz="2400" dirty="0">
                <a:latin typeface="Arial" panose="020B0604020202020204" pitchFamily="34" charset="0"/>
                <a:ea typeface="宋体" pitchFamily="2" charset="-122"/>
              </a:rPr>
              <a:t>推荐理由：</a:t>
            </a:r>
            <a:r>
              <a:rPr lang="en-US" altLang="zh-CN" sz="2400" dirty="0">
                <a:latin typeface="Arial" panose="020B0604020202020204" pitchFamily="34" charset="0"/>
                <a:ea typeface="宋体" pitchFamily="2" charset="-122"/>
              </a:rPr>
              <a:t>2022</a:t>
            </a:r>
            <a:r>
              <a:rPr lang="zh-CN" altLang="en-US" sz="2400" dirty="0">
                <a:latin typeface="Arial" panose="020B0604020202020204" pitchFamily="34" charset="0"/>
                <a:ea typeface="宋体" pitchFamily="2" charset="-122"/>
              </a:rPr>
              <a:t>年</a:t>
            </a:r>
            <a:r>
              <a:rPr lang="en-US" altLang="zh-CN" sz="2400" dirty="0">
                <a:latin typeface="Arial" panose="020B0604020202020204" pitchFamily="34" charset="0"/>
                <a:ea typeface="宋体" pitchFamily="2" charset="-122"/>
              </a:rPr>
              <a:t>10</a:t>
            </a:r>
            <a:r>
              <a:rPr lang="zh-CN" altLang="en-US" sz="2400" dirty="0">
                <a:latin typeface="Arial" panose="020B0604020202020204" pitchFamily="34" charset="0"/>
                <a:ea typeface="宋体" pitchFamily="2" charset="-122"/>
              </a:rPr>
              <a:t>月    日          </a:t>
            </a:r>
            <a:endParaRPr lang="zh-CN" altLang="en-US" sz="2400" dirty="0">
              <a:latin typeface="Arial" panose="020B0604020202020204" pitchFamily="34" charset="0"/>
              <a:ea typeface="宋体" pitchFamily="2" charset="-122"/>
            </a:endParaRPr>
          </a:p>
          <a:p>
            <a:r>
              <a:rPr lang="zh-CN" altLang="en-US" sz="2400" dirty="0">
                <a:latin typeface="Arial" panose="020B0604020202020204" pitchFamily="34" charset="0"/>
                <a:ea typeface="宋体" pitchFamily="2" charset="-122"/>
              </a:rPr>
              <a:t>院系意见：</a:t>
            </a:r>
            <a:r>
              <a:rPr lang="en-US" altLang="zh-CN" sz="2400" dirty="0">
                <a:latin typeface="Arial" panose="020B0604020202020204" pitchFamily="34" charset="0"/>
                <a:ea typeface="宋体" pitchFamily="2" charset="-122"/>
              </a:rPr>
              <a:t>2022</a:t>
            </a:r>
            <a:r>
              <a:rPr lang="zh-CN" altLang="en-US" sz="2400" dirty="0">
                <a:latin typeface="Arial" panose="020B0604020202020204" pitchFamily="34" charset="0"/>
                <a:ea typeface="宋体" pitchFamily="2" charset="-122"/>
              </a:rPr>
              <a:t>年</a:t>
            </a:r>
            <a:r>
              <a:rPr lang="en-US" altLang="zh-CN" sz="2400" dirty="0">
                <a:latin typeface="Arial" panose="020B0604020202020204" pitchFamily="34" charset="0"/>
                <a:ea typeface="宋体" pitchFamily="2" charset="-122"/>
              </a:rPr>
              <a:t>10</a:t>
            </a:r>
            <a:r>
              <a:rPr lang="zh-CN" altLang="en-US" sz="2400" dirty="0">
                <a:latin typeface="Arial" panose="020B0604020202020204" pitchFamily="34" charset="0"/>
                <a:ea typeface="宋体" pitchFamily="2" charset="-122"/>
              </a:rPr>
              <a:t>月</a:t>
            </a:r>
            <a:r>
              <a:rPr lang="zh-CN" altLang="en-US" sz="2400" dirty="0">
                <a:latin typeface="Arial" panose="020B0604020202020204" pitchFamily="34" charset="0"/>
                <a:ea typeface="宋体" pitchFamily="2" charset="-122"/>
                <a:sym typeface="宋体" pitchFamily="2" charset="-122"/>
              </a:rPr>
              <a:t>    日 </a:t>
            </a:r>
            <a:endParaRPr lang="zh-CN" altLang="en-US" sz="2400" dirty="0">
              <a:latin typeface="Arial" panose="020B0604020202020204" pitchFamily="34" charset="0"/>
              <a:ea typeface="宋体" pitchFamily="2" charset="-122"/>
            </a:endParaRPr>
          </a:p>
          <a:p>
            <a:r>
              <a:rPr lang="zh-CN" altLang="en-US" sz="2400" dirty="0">
                <a:latin typeface="Arial" panose="020B0604020202020204" pitchFamily="34" charset="0"/>
                <a:ea typeface="宋体" pitchFamily="2" charset="-122"/>
              </a:rPr>
              <a:t>学校意见：</a:t>
            </a:r>
            <a:r>
              <a:rPr lang="en-US" altLang="zh-CN" sz="2400" dirty="0">
                <a:latin typeface="Arial" panose="020B0604020202020204" pitchFamily="34" charset="0"/>
                <a:ea typeface="宋体" pitchFamily="2" charset="-122"/>
              </a:rPr>
              <a:t>2022</a:t>
            </a:r>
            <a:r>
              <a:rPr lang="zh-CN" altLang="en-US" sz="2400" dirty="0">
                <a:latin typeface="Arial" panose="020B0604020202020204" pitchFamily="34" charset="0"/>
                <a:ea typeface="宋体" pitchFamily="2" charset="-122"/>
              </a:rPr>
              <a:t>年</a:t>
            </a:r>
            <a:r>
              <a:rPr lang="en-US" altLang="zh-CN" sz="2400" dirty="0">
                <a:latin typeface="Arial" panose="020B0604020202020204" pitchFamily="34" charset="0"/>
                <a:ea typeface="宋体" pitchFamily="2" charset="-122"/>
              </a:rPr>
              <a:t>10</a:t>
            </a:r>
            <a:r>
              <a:rPr lang="zh-CN" altLang="en-US" sz="2400" dirty="0">
                <a:latin typeface="Arial" panose="020B0604020202020204" pitchFamily="34" charset="0"/>
                <a:ea typeface="宋体" pitchFamily="2" charset="-122"/>
              </a:rPr>
              <a:t>月</a:t>
            </a:r>
            <a:r>
              <a:rPr lang="zh-CN" altLang="en-US" sz="2400" dirty="0">
                <a:latin typeface="Arial" panose="020B0604020202020204" pitchFamily="34" charset="0"/>
                <a:ea typeface="宋体" pitchFamily="2" charset="-122"/>
                <a:sym typeface="宋体" pitchFamily="2" charset="-122"/>
              </a:rPr>
              <a:t>    日 </a:t>
            </a:r>
            <a:endParaRPr lang="en-US" altLang="zh-CN" sz="2000" dirty="0">
              <a:latin typeface="Arial" panose="020B0604020202020204" pitchFamily="34" charset="0"/>
              <a:ea typeface="宋体" pitchFamily="2" charset="-122"/>
            </a:endParaRPr>
          </a:p>
          <a:p>
            <a:r>
              <a:rPr lang="zh-CN" altLang="en-US" dirty="0">
                <a:latin typeface="Arial" panose="020B0604020202020204" pitchFamily="34" charset="0"/>
                <a:ea typeface="宋体" pitchFamily="2" charset="-122"/>
              </a:rPr>
              <a:t>注：</a:t>
            </a:r>
            <a:r>
              <a:rPr lang="en-US" altLang="zh-CN" dirty="0">
                <a:latin typeface="Arial" panose="020B0604020202020204" pitchFamily="34" charset="0"/>
                <a:ea typeface="宋体" pitchFamily="2" charset="-122"/>
              </a:rPr>
              <a:t>1</a:t>
            </a:r>
            <a:r>
              <a:rPr lang="zh-CN" altLang="en-US" dirty="0">
                <a:latin typeface="Arial" panose="020B0604020202020204" pitchFamily="34" charset="0"/>
                <a:ea typeface="宋体" pitchFamily="2" charset="-122"/>
              </a:rPr>
              <a:t>、国家奖助学金审批表申请理由、推荐理由等时间暂未定，等省上国家奖助学金正式评选文件下发后，我们在资助群里统一时间要求。</a:t>
            </a:r>
            <a:endParaRPr lang="en-US" altLang="zh-CN" dirty="0">
              <a:latin typeface="Arial" panose="020B0604020202020204" pitchFamily="34" charset="0"/>
              <a:ea typeface="宋体" pitchFamily="2" charset="-122"/>
            </a:endParaRPr>
          </a:p>
          <a:p>
            <a:r>
              <a:rPr lang="en-US" altLang="zh-CN" dirty="0">
                <a:latin typeface="Arial" panose="020B0604020202020204" pitchFamily="34" charset="0"/>
                <a:ea typeface="宋体" pitchFamily="2" charset="-122"/>
              </a:rPr>
              <a:t>        2</a:t>
            </a:r>
            <a:r>
              <a:rPr lang="zh-CN" altLang="en-US" dirty="0">
                <a:latin typeface="Arial" panose="020B0604020202020204" pitchFamily="34" charset="0"/>
                <a:ea typeface="宋体" pitchFamily="2" charset="-122"/>
              </a:rPr>
              <a:t>、国家奖助学金必须通过以社会保障卡为主的银行卡发给学生本人</a:t>
            </a:r>
            <a:endParaRPr lang="en-US" altLang="zh-CN" dirty="0">
              <a:latin typeface="Arial" panose="020B0604020202020204" pitchFamily="34" charset="0"/>
              <a:ea typeface="宋体" pitchFamily="2" charset="-122"/>
            </a:endParaRPr>
          </a:p>
          <a:p>
            <a:r>
              <a:rPr lang="en-US" altLang="zh-CN" dirty="0">
                <a:latin typeface="Arial" panose="020B0604020202020204" pitchFamily="34" charset="0"/>
                <a:ea typeface="宋体" pitchFamily="2" charset="-122"/>
              </a:rPr>
              <a:t>        3</a:t>
            </a:r>
            <a:r>
              <a:rPr lang="zh-CN" altLang="en-US" dirty="0">
                <a:latin typeface="Arial" panose="020B0604020202020204" pitchFamily="34" charset="0"/>
                <a:ea typeface="宋体" pitchFamily="2" charset="-122"/>
              </a:rPr>
              <a:t>、国家奖助学金学生个人申请等材料的扫描件必须永久保存，纸质件至少保存到学生毕业后</a:t>
            </a:r>
            <a:r>
              <a:rPr lang="en-US" altLang="zh-CN" dirty="0">
                <a:latin typeface="Arial" panose="020B0604020202020204" pitchFamily="34" charset="0"/>
                <a:ea typeface="宋体" pitchFamily="2" charset="-122"/>
              </a:rPr>
              <a:t>2</a:t>
            </a:r>
            <a:r>
              <a:rPr lang="zh-CN" altLang="en-US" dirty="0">
                <a:latin typeface="Arial" panose="020B0604020202020204" pitchFamily="34" charset="0"/>
                <a:ea typeface="宋体" pitchFamily="2" charset="-122"/>
              </a:rPr>
              <a:t>年。</a:t>
            </a:r>
            <a:endParaRPr lang="zh-CN" altLang="en-US" dirty="0">
              <a:latin typeface="Arial" panose="020B0604020202020204" pitchFamily="34" charset="0"/>
              <a:ea typeface="宋体" pitchFamily="2" charset="-122"/>
            </a:endParaRPr>
          </a:p>
          <a:p>
            <a:endParaRPr lang="zh-CN" altLang="en-US" sz="2800" dirty="0">
              <a:latin typeface="Arial" panose="020B0604020202020204" pitchFamily="34" charset="0"/>
              <a:ea typeface="宋体" pitchFamily="2" charset="-122"/>
            </a:endParaRPr>
          </a:p>
        </p:txBody>
      </p:sp>
      <p:sp>
        <p:nvSpPr>
          <p:cNvPr id="39938" name="矩形 5"/>
          <p:cNvSpPr/>
          <p:nvPr/>
        </p:nvSpPr>
        <p:spPr>
          <a:xfrm>
            <a:off x="0" y="222250"/>
            <a:ext cx="9144000" cy="576263"/>
          </a:xfrm>
          <a:prstGeom prst="rect">
            <a:avLst/>
          </a:prstGeom>
          <a:solidFill>
            <a:srgbClr val="008AF2"/>
          </a:solidFill>
          <a:ln w="9525">
            <a:noFill/>
          </a:ln>
          <a:effectLst>
            <a:outerShdw sx="102000" sy="102000" algn="ctr" rotWithShape="0">
              <a:srgbClr val="000000">
                <a:alpha val="29999"/>
              </a:srgbClr>
            </a:outerShdw>
          </a:effectLst>
        </p:spPr>
        <p:txBody>
          <a:bodyPr anchor="ctr" anchorCtr="0"/>
          <a:p>
            <a:r>
              <a:rPr lang="en-US" altLang="zh-CN" sz="3200" b="1" dirty="0">
                <a:solidFill>
                  <a:srgbClr val="FFFFFF"/>
                </a:solidFill>
                <a:latin typeface="微软雅黑" pitchFamily="34" charset="-122"/>
                <a:ea typeface="微软雅黑" pitchFamily="34" charset="-122"/>
              </a:rPr>
              <a:t>                </a:t>
            </a:r>
            <a:r>
              <a:rPr lang="zh-CN" altLang="en-US" sz="3200" b="1" dirty="0">
                <a:solidFill>
                  <a:srgbClr val="FFFFFF"/>
                </a:solidFill>
                <a:latin typeface="微软雅黑" pitchFamily="34" charset="-122"/>
                <a:ea typeface="微软雅黑" pitchFamily="34" charset="-122"/>
              </a:rPr>
              <a:t>国家奖助学金审批表填写说明</a:t>
            </a:r>
            <a:endParaRPr lang="zh-CN" altLang="en-US" sz="3200" dirty="0">
              <a:solidFill>
                <a:srgbClr val="FFFFFF"/>
              </a:solidFill>
              <a:latin typeface="微软雅黑" pitchFamily="34" charset="-122"/>
              <a:ea typeface="微软雅黑" pitchFamily="34" charset="-122"/>
            </a:endParaRPr>
          </a:p>
        </p:txBody>
      </p:sp>
      <p:sp>
        <p:nvSpPr>
          <p:cNvPr id="159749" name="矩形 1"/>
          <p:cNvSpPr/>
          <p:nvPr/>
        </p:nvSpPr>
        <p:spPr>
          <a:xfrm>
            <a:off x="841375" y="111125"/>
            <a:ext cx="184150" cy="823595"/>
          </a:xfrm>
          <a:prstGeom prst="rect">
            <a:avLst/>
          </a:prstGeom>
          <a:noFill/>
          <a:ln w="9525">
            <a:noFill/>
          </a:ln>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4800" b="1" i="0" u="none" strike="noStrike" kern="1200" cap="none" spc="0" normalizeH="0" baseline="0" noProof="1">
              <a:ln>
                <a:noFill/>
              </a:ln>
              <a:solidFill>
                <a:srgbClr val="0066FF"/>
              </a:solidFill>
              <a:effectLst>
                <a:outerShdw blurRad="38100" dist="38100" dir="2700000">
                  <a:srgbClr val="000000"/>
                </a:outerShdw>
              </a:effectLst>
              <a:uLnTx/>
              <a:uFillTx/>
              <a:latin typeface="微软雅黑" pitchFamily="34" charset="-122"/>
              <a:ea typeface="微软雅黑" pitchFamily="34" charset="-122"/>
              <a:cs typeface="+mn-cs"/>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矩形 5"/>
          <p:cNvSpPr/>
          <p:nvPr/>
        </p:nvSpPr>
        <p:spPr>
          <a:xfrm>
            <a:off x="-31750" y="2781300"/>
            <a:ext cx="9139238" cy="1871663"/>
          </a:xfrm>
          <a:prstGeom prst="rect">
            <a:avLst/>
          </a:prstGeom>
          <a:solidFill>
            <a:srgbClr val="008AF2"/>
          </a:solidFill>
          <a:ln w="9525">
            <a:noFill/>
          </a:ln>
          <a:effectLst>
            <a:outerShdw sx="102000" sy="102000" algn="ctr" rotWithShape="0">
              <a:srgbClr val="000000">
                <a:alpha val="29999"/>
              </a:srgbClr>
            </a:outerShdw>
          </a:effectLst>
        </p:spPr>
        <p:txBody>
          <a:bodyPr anchor="ctr" anchorCtr="0"/>
          <a:p>
            <a:pPr algn="ctr"/>
            <a:r>
              <a:rPr lang="zh-CN" altLang="en-US" sz="4800" b="1" dirty="0">
                <a:solidFill>
                  <a:schemeClr val="bg1"/>
                </a:solidFill>
                <a:latin typeface="Arial" panose="020B0604020202020204" pitchFamily="34" charset="0"/>
                <a:ea typeface="宋体" pitchFamily="2" charset="-122"/>
              </a:rPr>
              <a:t>谢谢大家！！</a:t>
            </a:r>
            <a:endParaRPr lang="zh-CN" altLang="en-US" sz="4800" b="1" dirty="0">
              <a:solidFill>
                <a:schemeClr val="bg1"/>
              </a:solidFill>
              <a:latin typeface="Arial" panose="020B0604020202020204" pitchFamily="34" charset="0"/>
              <a:ea typeface="宋体" pitchFamily="2"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2402"/>
                                        </p:tgtEl>
                                        <p:attrNameLst>
                                          <p:attrName>style.visibility</p:attrName>
                                        </p:attrNameLst>
                                      </p:cBhvr>
                                      <p:to>
                                        <p:strVal val="visible"/>
                                      </p:to>
                                    </p:set>
                                    <p:animEffect transition="in" filter="wipe(left)">
                                      <p:cBhvr>
                                        <p:cTn id="7" dur="1000"/>
                                        <p:tgtEl>
                                          <p:spTgt spid="1024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2"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矩形 5"/>
          <p:cNvSpPr/>
          <p:nvPr/>
        </p:nvSpPr>
        <p:spPr>
          <a:xfrm>
            <a:off x="0" y="620713"/>
            <a:ext cx="9144000" cy="576262"/>
          </a:xfrm>
          <a:prstGeom prst="rect">
            <a:avLst/>
          </a:prstGeom>
          <a:solidFill>
            <a:srgbClr val="008AF2"/>
          </a:solidFill>
          <a:ln w="9525">
            <a:noFill/>
          </a:ln>
          <a:effectLst>
            <a:outerShdw sx="102000" sy="102000" algn="ctr" rotWithShape="0">
              <a:srgbClr val="000000">
                <a:alpha val="29999"/>
              </a:srgbClr>
            </a:outerShdw>
          </a:effectLst>
        </p:spPr>
        <p:txBody>
          <a:bodyPr anchor="ctr" anchorCtr="0"/>
          <a:p>
            <a:r>
              <a:rPr lang="en-US" altLang="zh-CN" sz="3200" b="1" dirty="0">
                <a:solidFill>
                  <a:srgbClr val="FFFFFF"/>
                </a:solidFill>
                <a:latin typeface="微软雅黑" pitchFamily="34" charset="-122"/>
                <a:ea typeface="微软雅黑" pitchFamily="34" charset="-122"/>
              </a:rPr>
              <a:t>                </a:t>
            </a:r>
            <a:r>
              <a:rPr lang="zh-CN" altLang="en-US" sz="3200" b="1" dirty="0">
                <a:solidFill>
                  <a:srgbClr val="FFFFFF"/>
                </a:solidFill>
                <a:latin typeface="微软雅黑" pitchFamily="34" charset="-122"/>
                <a:ea typeface="微软雅黑" pitchFamily="34" charset="-122"/>
              </a:rPr>
              <a:t>国家奖学金审批表填写说明</a:t>
            </a:r>
            <a:endParaRPr lang="zh-CN" altLang="en-US" sz="3200" dirty="0">
              <a:solidFill>
                <a:srgbClr val="FFFFFF"/>
              </a:solidFill>
              <a:latin typeface="微软雅黑" pitchFamily="34" charset="-122"/>
              <a:ea typeface="微软雅黑" pitchFamily="34" charset="-122"/>
            </a:endParaRPr>
          </a:p>
        </p:txBody>
      </p:sp>
      <p:grpSp>
        <p:nvGrpSpPr>
          <p:cNvPr id="19458" name="组合 162818"/>
          <p:cNvGrpSpPr/>
          <p:nvPr/>
        </p:nvGrpSpPr>
        <p:grpSpPr>
          <a:xfrm>
            <a:off x="500063" y="428625"/>
            <a:ext cx="935037" cy="910908"/>
            <a:chOff x="31757" y="-47586"/>
            <a:chExt cx="936104" cy="910513"/>
          </a:xfrm>
        </p:grpSpPr>
        <p:sp>
          <p:nvSpPr>
            <p:cNvPr id="19459" name="矩形 6"/>
            <p:cNvSpPr/>
            <p:nvPr/>
          </p:nvSpPr>
          <p:spPr>
            <a:xfrm>
              <a:off x="31757" y="-47586"/>
              <a:ext cx="936104" cy="864813"/>
            </a:xfrm>
            <a:prstGeom prst="rect">
              <a:avLst/>
            </a:prstGeom>
            <a:solidFill>
              <a:schemeClr val="bg1"/>
            </a:solidFill>
            <a:ln w="9525">
              <a:noFill/>
            </a:ln>
            <a:effectLst>
              <a:outerShdw sx="102000" sy="102000" algn="ctr" rotWithShape="0">
                <a:srgbClr val="000000">
                  <a:alpha val="29999"/>
                </a:srgbClr>
              </a:outerShdw>
            </a:effectLst>
          </p:spPr>
          <p:txBody>
            <a:bodyPr anchor="ctr" anchorCtr="0"/>
            <a:p>
              <a:pPr algn="ctr"/>
              <a:endParaRPr lang="zh-CN" altLang="en-US" sz="2400" b="1" dirty="0">
                <a:solidFill>
                  <a:srgbClr val="000000"/>
                </a:solidFill>
                <a:latin typeface="微软雅黑" pitchFamily="34" charset="-122"/>
                <a:ea typeface="微软雅黑" pitchFamily="34" charset="-122"/>
              </a:endParaRPr>
            </a:p>
          </p:txBody>
        </p:sp>
        <p:sp>
          <p:nvSpPr>
            <p:cNvPr id="162821" name="矩形 1"/>
            <p:cNvSpPr/>
            <p:nvPr/>
          </p:nvSpPr>
          <p:spPr>
            <a:xfrm>
              <a:off x="185920" y="33342"/>
              <a:ext cx="561027" cy="829585"/>
            </a:xfrm>
            <a:prstGeom prst="rect">
              <a:avLst/>
            </a:prstGeom>
            <a:noFill/>
            <a:ln w="9525">
              <a:noFill/>
            </a:ln>
          </p:spPr>
          <p:txBody>
            <a:bodyPr>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4800" b="1" i="0" u="none" strike="noStrike" kern="1200" cap="none" spc="0" normalizeH="0" baseline="0" noProof="0">
                  <a:ln>
                    <a:noFill/>
                  </a:ln>
                  <a:solidFill>
                    <a:srgbClr val="0066FF"/>
                  </a:solidFill>
                  <a:effectLst>
                    <a:outerShdw blurRad="38100" dist="38100" dir="2700000" algn="tl">
                      <a:srgbClr val="C0C0C0"/>
                    </a:outerShdw>
                  </a:effectLst>
                  <a:uLnTx/>
                  <a:uFillTx/>
                  <a:latin typeface="微软雅黑" pitchFamily="34" charset="-122"/>
                  <a:ea typeface="微软雅黑" pitchFamily="34" charset="-122"/>
                  <a:cs typeface="+mn-cs"/>
                </a:rPr>
                <a:t>1</a:t>
              </a:r>
              <a:endParaRPr kumimoji="0" lang="en-US" altLang="zh-CN" sz="4800" b="1" i="0" u="none" strike="noStrike" kern="1200" cap="none" spc="0" normalizeH="0" baseline="0" noProof="0">
                <a:ln>
                  <a:noFill/>
                </a:ln>
                <a:solidFill>
                  <a:srgbClr val="0066FF"/>
                </a:solidFill>
                <a:effectLst>
                  <a:outerShdw blurRad="38100" dist="38100" dir="2700000" algn="tl">
                    <a:srgbClr val="C0C0C0"/>
                  </a:outerShdw>
                </a:effectLst>
                <a:uLnTx/>
                <a:uFillTx/>
                <a:latin typeface="微软雅黑" pitchFamily="34" charset="-122"/>
                <a:ea typeface="微软雅黑" pitchFamily="34" charset="-122"/>
                <a:cs typeface="+mn-cs"/>
              </a:endParaRPr>
            </a:p>
          </p:txBody>
        </p:sp>
      </p:grpSp>
      <p:sp>
        <p:nvSpPr>
          <p:cNvPr id="19461" name="文本框 162824"/>
          <p:cNvSpPr txBox="1"/>
          <p:nvPr/>
        </p:nvSpPr>
        <p:spPr>
          <a:xfrm>
            <a:off x="1071563" y="1500188"/>
            <a:ext cx="7416800" cy="3876675"/>
          </a:xfrm>
          <a:prstGeom prst="rect">
            <a:avLst/>
          </a:prstGeom>
          <a:noFill/>
          <a:ln w="9525">
            <a:noFill/>
          </a:ln>
        </p:spPr>
        <p:txBody>
          <a:bodyPr anchor="t" anchorCtr="0">
            <a:spAutoFit/>
          </a:bodyPr>
          <a:p>
            <a:endParaRPr lang="zh-CN" altLang="en-US" dirty="0">
              <a:latin typeface="微软雅黑" pitchFamily="34" charset="-122"/>
              <a:ea typeface="宋体" pitchFamily="2" charset="-122"/>
            </a:endParaRPr>
          </a:p>
          <a:p>
            <a:endParaRPr lang="en-US" altLang="zh-CN" dirty="0">
              <a:latin typeface="微软雅黑" pitchFamily="34" charset="-122"/>
              <a:ea typeface="宋体" pitchFamily="2" charset="-122"/>
            </a:endParaRPr>
          </a:p>
          <a:p>
            <a:endParaRPr lang="en-US" altLang="zh-CN" dirty="0">
              <a:latin typeface="微软雅黑" pitchFamily="34" charset="-122"/>
              <a:ea typeface="宋体" pitchFamily="2" charset="-122"/>
            </a:endParaRPr>
          </a:p>
          <a:p>
            <a:r>
              <a:rPr lang="en-US" altLang="zh-CN" sz="2400" dirty="0">
                <a:latin typeface="微软雅黑" pitchFamily="34" charset="-122"/>
                <a:ea typeface="宋体" pitchFamily="2" charset="-122"/>
              </a:rPr>
              <a:t>1</a:t>
            </a:r>
            <a:r>
              <a:rPr lang="zh-CN" altLang="en-US" sz="2400" dirty="0">
                <a:latin typeface="微软雅黑" pitchFamily="34" charset="-122"/>
                <a:ea typeface="宋体" pitchFamily="2" charset="-122"/>
              </a:rPr>
              <a:t>、表格为一页，正反面印制并填写，不得随意增加页数，只能是表格原件，不得使用复印件。</a:t>
            </a:r>
            <a:endParaRPr lang="zh-CN" altLang="en-US" sz="2400" dirty="0">
              <a:latin typeface="微软雅黑" pitchFamily="34" charset="-122"/>
              <a:ea typeface="宋体" pitchFamily="2" charset="-122"/>
            </a:endParaRPr>
          </a:p>
          <a:p>
            <a:endParaRPr lang="zh-CN" altLang="en-US" sz="2400" dirty="0">
              <a:latin typeface="微软雅黑" pitchFamily="34" charset="-122"/>
              <a:ea typeface="宋体" pitchFamily="2" charset="-122"/>
            </a:endParaRPr>
          </a:p>
          <a:p>
            <a:r>
              <a:rPr lang="en-US" altLang="zh-CN" sz="2400" dirty="0">
                <a:latin typeface="微软雅黑" pitchFamily="34" charset="-122"/>
                <a:ea typeface="宋体" pitchFamily="2" charset="-122"/>
              </a:rPr>
              <a:t>2</a:t>
            </a:r>
            <a:r>
              <a:rPr lang="zh-CN" altLang="en-US" sz="2400" dirty="0">
                <a:latin typeface="微软雅黑" pitchFamily="34" charset="-122"/>
                <a:ea typeface="宋体" pitchFamily="2" charset="-122"/>
              </a:rPr>
              <a:t>、表格填写应当字迹清晰、信息完整，不得涂改数据或出现空白项；如无相关信息，请填写“无”。</a:t>
            </a:r>
            <a:endParaRPr lang="zh-CN" altLang="en-US" sz="2400" dirty="0">
              <a:latin typeface="微软雅黑" pitchFamily="34" charset="-122"/>
              <a:ea typeface="宋体" pitchFamily="2" charset="-122"/>
            </a:endParaRPr>
          </a:p>
          <a:p>
            <a:endParaRPr lang="zh-CN" altLang="en-US" sz="2400" dirty="0">
              <a:latin typeface="微软雅黑" pitchFamily="34" charset="-122"/>
              <a:ea typeface="宋体" pitchFamily="2" charset="-122"/>
            </a:endParaRPr>
          </a:p>
          <a:p>
            <a:r>
              <a:rPr lang="en-US" altLang="zh-CN" sz="2400" dirty="0">
                <a:latin typeface="微软雅黑" pitchFamily="34" charset="-122"/>
                <a:ea typeface="宋体" pitchFamily="2" charset="-122"/>
              </a:rPr>
              <a:t>3</a:t>
            </a:r>
            <a:r>
              <a:rPr lang="zh-CN" altLang="en-US" sz="2400" dirty="0">
                <a:latin typeface="微软雅黑" pitchFamily="34" charset="-122"/>
                <a:ea typeface="宋体" pitchFamily="2" charset="-122"/>
              </a:rPr>
              <a:t>、表格中各项内容须打印，但所有签名处必须由相关人员</a:t>
            </a:r>
            <a:r>
              <a:rPr lang="zh-CN" altLang="en-US" sz="2400" b="1" dirty="0">
                <a:solidFill>
                  <a:srgbClr val="FF0000"/>
                </a:solidFill>
                <a:latin typeface="微软雅黑" pitchFamily="34" charset="-122"/>
                <a:ea typeface="宋体" pitchFamily="2" charset="-122"/>
              </a:rPr>
              <a:t>手写签名</a:t>
            </a:r>
            <a:r>
              <a:rPr lang="zh-CN" altLang="en-US" sz="2400" dirty="0">
                <a:latin typeface="微软雅黑" pitchFamily="34" charset="-122"/>
                <a:ea typeface="宋体" pitchFamily="2" charset="-122"/>
              </a:rPr>
              <a:t>，不得使用签名章代替。</a:t>
            </a:r>
            <a:endParaRPr lang="zh-CN" altLang="en-US" sz="2400" dirty="0">
              <a:latin typeface="微软雅黑" pitchFamily="34" charset="-122"/>
              <a:ea typeface="宋体" pitchFamily="2" charset="-122"/>
            </a:endParaRPr>
          </a:p>
        </p:txBody>
      </p:sp>
    </p:spTree>
  </p:cSld>
  <p:clrMapOvr>
    <a:masterClrMapping/>
  </p:clrMapOvr>
  <p:transition spd="slow">
    <p:push/>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矩形 5"/>
          <p:cNvSpPr/>
          <p:nvPr/>
        </p:nvSpPr>
        <p:spPr>
          <a:xfrm>
            <a:off x="0" y="620713"/>
            <a:ext cx="9144000" cy="576262"/>
          </a:xfrm>
          <a:prstGeom prst="rect">
            <a:avLst/>
          </a:prstGeom>
          <a:solidFill>
            <a:srgbClr val="008AF2"/>
          </a:solidFill>
          <a:ln w="9525">
            <a:noFill/>
          </a:ln>
          <a:effectLst>
            <a:outerShdw sx="102000" sy="102000" algn="ctr" rotWithShape="0">
              <a:srgbClr val="000000">
                <a:alpha val="29999"/>
              </a:srgbClr>
            </a:outerShdw>
          </a:effectLst>
        </p:spPr>
        <p:txBody>
          <a:bodyPr anchor="ctr" anchorCtr="0"/>
          <a:p>
            <a:r>
              <a:rPr lang="en-US" altLang="zh-CN" sz="3200" b="1" dirty="0">
                <a:solidFill>
                  <a:srgbClr val="FFFFFF"/>
                </a:solidFill>
                <a:latin typeface="微软雅黑" pitchFamily="34" charset="-122"/>
                <a:ea typeface="微软雅黑" pitchFamily="34" charset="-122"/>
              </a:rPr>
              <a:t>                </a:t>
            </a:r>
            <a:r>
              <a:rPr lang="zh-CN" altLang="en-US" sz="3200" b="1" dirty="0">
                <a:solidFill>
                  <a:srgbClr val="FFFFFF"/>
                </a:solidFill>
                <a:latin typeface="微软雅黑" pitchFamily="34" charset="-122"/>
                <a:ea typeface="微软雅黑" pitchFamily="34" charset="-122"/>
              </a:rPr>
              <a:t>国家奖学金审批表填写说明</a:t>
            </a:r>
            <a:endParaRPr lang="zh-CN" altLang="en-US" sz="3200" dirty="0">
              <a:solidFill>
                <a:srgbClr val="FFFFFF"/>
              </a:solidFill>
              <a:latin typeface="微软雅黑" pitchFamily="34" charset="-122"/>
              <a:ea typeface="微软雅黑" pitchFamily="34" charset="-122"/>
            </a:endParaRPr>
          </a:p>
        </p:txBody>
      </p:sp>
      <p:grpSp>
        <p:nvGrpSpPr>
          <p:cNvPr id="20482" name="组合 151554"/>
          <p:cNvGrpSpPr/>
          <p:nvPr/>
        </p:nvGrpSpPr>
        <p:grpSpPr>
          <a:xfrm>
            <a:off x="468313" y="476250"/>
            <a:ext cx="935037" cy="865188"/>
            <a:chOff x="0" y="0"/>
            <a:chExt cx="936104" cy="864096"/>
          </a:xfrm>
        </p:grpSpPr>
        <p:sp>
          <p:nvSpPr>
            <p:cNvPr id="20483" name="矩形 6"/>
            <p:cNvSpPr/>
            <p:nvPr/>
          </p:nvSpPr>
          <p:spPr>
            <a:xfrm>
              <a:off x="0" y="0"/>
              <a:ext cx="936104" cy="864096"/>
            </a:xfrm>
            <a:prstGeom prst="rect">
              <a:avLst/>
            </a:prstGeom>
            <a:solidFill>
              <a:schemeClr val="bg1"/>
            </a:solidFill>
            <a:ln w="9525">
              <a:noFill/>
            </a:ln>
            <a:effectLst>
              <a:outerShdw sx="102000" sy="102000" algn="ctr" rotWithShape="0">
                <a:srgbClr val="000000">
                  <a:alpha val="29999"/>
                </a:srgbClr>
              </a:outerShdw>
            </a:effectLst>
          </p:spPr>
          <p:txBody>
            <a:bodyPr anchor="ctr" anchorCtr="0"/>
            <a:p>
              <a:pPr algn="ctr"/>
              <a:endParaRPr lang="zh-CN" altLang="en-US" sz="2400" b="1" dirty="0">
                <a:solidFill>
                  <a:srgbClr val="000000"/>
                </a:solidFill>
                <a:latin typeface="微软雅黑" pitchFamily="34" charset="-122"/>
                <a:ea typeface="微软雅黑" pitchFamily="34" charset="-122"/>
              </a:endParaRPr>
            </a:p>
          </p:txBody>
        </p:sp>
        <p:sp>
          <p:nvSpPr>
            <p:cNvPr id="151557" name="矩形 1"/>
            <p:cNvSpPr/>
            <p:nvPr/>
          </p:nvSpPr>
          <p:spPr>
            <a:xfrm>
              <a:off x="186585" y="33296"/>
              <a:ext cx="564523" cy="828897"/>
            </a:xfrm>
            <a:prstGeom prst="rect">
              <a:avLst/>
            </a:prstGeom>
            <a:noFill/>
            <a:ln w="9525">
              <a:noFill/>
            </a:ln>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4800" b="1" i="0" u="none" strike="noStrike" kern="1200" cap="none" spc="0" normalizeH="0" baseline="0" noProof="0">
                  <a:ln>
                    <a:noFill/>
                  </a:ln>
                  <a:solidFill>
                    <a:srgbClr val="0066FF"/>
                  </a:solidFill>
                  <a:effectLst>
                    <a:outerShdw blurRad="38100" dist="38100" dir="2700000" algn="tl">
                      <a:srgbClr val="C0C0C0"/>
                    </a:outerShdw>
                  </a:effectLst>
                  <a:uLnTx/>
                  <a:uFillTx/>
                  <a:latin typeface="微软雅黑" pitchFamily="34" charset="-122"/>
                  <a:ea typeface="微软雅黑" pitchFamily="34" charset="-122"/>
                  <a:cs typeface="+mn-cs"/>
                </a:rPr>
                <a:t>1</a:t>
              </a:r>
              <a:endParaRPr kumimoji="0" lang="en-US" altLang="zh-CN" sz="4800" b="1" i="0" u="none" strike="noStrike" kern="1200" cap="none" spc="0" normalizeH="0" baseline="0" noProof="0">
                <a:ln>
                  <a:noFill/>
                </a:ln>
                <a:solidFill>
                  <a:srgbClr val="0066FF"/>
                </a:solidFill>
                <a:effectLst>
                  <a:outerShdw blurRad="38100" dist="38100" dir="2700000" algn="tl">
                    <a:srgbClr val="C0C0C0"/>
                  </a:outerShdw>
                </a:effectLst>
                <a:uLnTx/>
                <a:uFillTx/>
                <a:latin typeface="微软雅黑" pitchFamily="34" charset="-122"/>
                <a:ea typeface="微软雅黑" pitchFamily="34" charset="-122"/>
                <a:cs typeface="+mn-cs"/>
              </a:endParaRPr>
            </a:p>
          </p:txBody>
        </p:sp>
      </p:grpSp>
      <p:sp>
        <p:nvSpPr>
          <p:cNvPr id="20485" name="文本框 151557"/>
          <p:cNvSpPr txBox="1"/>
          <p:nvPr/>
        </p:nvSpPr>
        <p:spPr>
          <a:xfrm>
            <a:off x="755650" y="4076700"/>
            <a:ext cx="8208963" cy="366713"/>
          </a:xfrm>
          <a:prstGeom prst="rect">
            <a:avLst/>
          </a:prstGeom>
          <a:noFill/>
          <a:ln w="9525">
            <a:noFill/>
          </a:ln>
        </p:spPr>
        <p:txBody>
          <a:bodyPr anchor="t" anchorCtr="0">
            <a:spAutoFit/>
          </a:bodyPr>
          <a:p>
            <a:pPr>
              <a:spcBef>
                <a:spcPct val="50000"/>
              </a:spcBef>
            </a:pPr>
            <a:endParaRPr lang="zh-CN" altLang="en-US" dirty="0">
              <a:latin typeface="微软雅黑" pitchFamily="34" charset="-122"/>
              <a:ea typeface="宋体" pitchFamily="2" charset="-122"/>
            </a:endParaRPr>
          </a:p>
        </p:txBody>
      </p:sp>
      <p:sp>
        <p:nvSpPr>
          <p:cNvPr id="20486" name="文本框 151559"/>
          <p:cNvSpPr txBox="1"/>
          <p:nvPr/>
        </p:nvSpPr>
        <p:spPr>
          <a:xfrm>
            <a:off x="714375" y="1928813"/>
            <a:ext cx="7848600" cy="1614487"/>
          </a:xfrm>
          <a:prstGeom prst="rect">
            <a:avLst/>
          </a:prstGeom>
          <a:noFill/>
          <a:ln w="9525">
            <a:noFill/>
          </a:ln>
        </p:spPr>
        <p:txBody>
          <a:bodyPr anchor="t" anchorCtr="0">
            <a:spAutoFit/>
          </a:bodyPr>
          <a:p>
            <a:pPr>
              <a:spcBef>
                <a:spcPct val="50000"/>
              </a:spcBef>
            </a:pPr>
            <a:r>
              <a:rPr lang="en-US" altLang="zh-CN" dirty="0">
                <a:latin typeface="微软雅黑" pitchFamily="34" charset="-122"/>
                <a:ea typeface="宋体" pitchFamily="2" charset="-122"/>
              </a:rPr>
              <a:t>4</a:t>
            </a:r>
            <a:r>
              <a:rPr lang="zh-CN" altLang="en-US" dirty="0">
                <a:latin typeface="微软雅黑" pitchFamily="34" charset="-122"/>
                <a:ea typeface="宋体" pitchFamily="2" charset="-122"/>
              </a:rPr>
              <a:t>、评审年度：</a:t>
            </a:r>
            <a:endParaRPr lang="zh-CN" altLang="en-US" dirty="0">
              <a:latin typeface="微软雅黑" pitchFamily="34" charset="-122"/>
              <a:ea typeface="宋体" pitchFamily="2" charset="-122"/>
            </a:endParaRPr>
          </a:p>
          <a:p>
            <a:pPr>
              <a:spcBef>
                <a:spcPct val="50000"/>
              </a:spcBef>
            </a:pPr>
            <a:r>
              <a:rPr lang="zh-CN" altLang="en-US" dirty="0">
                <a:latin typeface="微软雅黑" pitchFamily="34" charset="-122"/>
                <a:ea typeface="宋体" pitchFamily="2" charset="-122"/>
              </a:rPr>
              <a:t>国家奖学金和国家励志奖学金：</a:t>
            </a:r>
            <a:r>
              <a:rPr lang="en-US" altLang="zh-CN" dirty="0">
                <a:latin typeface="微软雅黑" pitchFamily="34" charset="-122"/>
                <a:ea typeface="宋体" pitchFamily="2" charset="-122"/>
              </a:rPr>
              <a:t>2021-2022</a:t>
            </a:r>
            <a:r>
              <a:rPr lang="zh-CN" altLang="en-US" dirty="0">
                <a:latin typeface="微软雅黑" pitchFamily="34" charset="-122"/>
                <a:ea typeface="宋体" pitchFamily="2" charset="-122"/>
              </a:rPr>
              <a:t>学年</a:t>
            </a:r>
            <a:endParaRPr lang="zh-CN" altLang="en-US" dirty="0">
              <a:latin typeface="微软雅黑" pitchFamily="34" charset="-122"/>
              <a:ea typeface="宋体" pitchFamily="2" charset="-122"/>
            </a:endParaRPr>
          </a:p>
          <a:p>
            <a:pPr>
              <a:spcBef>
                <a:spcPct val="50000"/>
              </a:spcBef>
            </a:pPr>
            <a:r>
              <a:rPr lang="zh-CN" altLang="en-US" dirty="0">
                <a:latin typeface="微软雅黑" pitchFamily="34" charset="-122"/>
                <a:ea typeface="宋体" pitchFamily="2" charset="-122"/>
              </a:rPr>
              <a:t>国家助学金：</a:t>
            </a:r>
            <a:r>
              <a:rPr lang="en-US" altLang="zh-CN" dirty="0">
                <a:latin typeface="微软雅黑" pitchFamily="34" charset="-122"/>
                <a:ea typeface="宋体" pitchFamily="2" charset="-122"/>
              </a:rPr>
              <a:t>2022-2023</a:t>
            </a:r>
            <a:r>
              <a:rPr lang="zh-CN" altLang="en-US" dirty="0">
                <a:latin typeface="微软雅黑" pitchFamily="34" charset="-122"/>
                <a:ea typeface="宋体" pitchFamily="2" charset="-122"/>
              </a:rPr>
              <a:t>学年</a:t>
            </a:r>
            <a:endParaRPr lang="zh-CN" altLang="en-US" dirty="0">
              <a:latin typeface="微软雅黑" pitchFamily="34" charset="-122"/>
              <a:ea typeface="宋体" pitchFamily="2" charset="-122"/>
            </a:endParaRPr>
          </a:p>
          <a:p>
            <a:pPr>
              <a:spcBef>
                <a:spcPct val="50000"/>
              </a:spcBef>
            </a:pPr>
            <a:r>
              <a:rPr lang="zh-CN" altLang="en-US" dirty="0">
                <a:latin typeface="微软雅黑" pitchFamily="34" charset="-122"/>
                <a:ea typeface="宋体" pitchFamily="2" charset="-122"/>
              </a:rPr>
              <a:t>院系：填写全称。不能写成化工学院等简写。</a:t>
            </a:r>
            <a:endParaRPr lang="zh-CN" altLang="en-US" dirty="0">
              <a:solidFill>
                <a:srgbClr val="FF0000"/>
              </a:solidFill>
              <a:latin typeface="微软雅黑" pitchFamily="34" charset="-122"/>
              <a:ea typeface="宋体" pitchFamily="2" charset="-122"/>
            </a:endParaRPr>
          </a:p>
        </p:txBody>
      </p:sp>
      <p:pic>
        <p:nvPicPr>
          <p:cNvPr id="20487" name="图片 1"/>
          <p:cNvPicPr>
            <a:picLocks noChangeAspect="1"/>
          </p:cNvPicPr>
          <p:nvPr>
            <p:custDataLst>
              <p:tags r:id="rId1"/>
            </p:custDataLst>
          </p:nvPr>
        </p:nvPicPr>
        <p:blipFill>
          <a:blip r:embed="rId2"/>
          <a:stretch>
            <a:fillRect/>
          </a:stretch>
        </p:blipFill>
        <p:spPr>
          <a:xfrm>
            <a:off x="684213" y="4221163"/>
            <a:ext cx="7737475" cy="1951037"/>
          </a:xfrm>
          <a:prstGeom prst="rect">
            <a:avLst/>
          </a:prstGeom>
          <a:noFill/>
          <a:ln w="9525">
            <a:noFill/>
          </a:ln>
        </p:spPr>
      </p:pic>
      <p:pic>
        <p:nvPicPr>
          <p:cNvPr id="20488" name="图片 2"/>
          <p:cNvPicPr>
            <a:picLocks noChangeAspect="1"/>
          </p:cNvPicPr>
          <p:nvPr/>
        </p:nvPicPr>
        <p:blipFill>
          <a:blip r:embed="rId3"/>
          <a:stretch>
            <a:fillRect/>
          </a:stretch>
        </p:blipFill>
        <p:spPr>
          <a:xfrm>
            <a:off x="1547813" y="4797425"/>
            <a:ext cx="1828800" cy="485775"/>
          </a:xfrm>
          <a:prstGeom prst="rect">
            <a:avLst/>
          </a:prstGeom>
          <a:noFill/>
          <a:ln w="9525">
            <a:noFill/>
          </a:ln>
        </p:spPr>
      </p:pic>
    </p:spTree>
  </p:cSld>
  <p:clrMapOvr>
    <a:masterClrMapping/>
  </p:clrMapOvr>
  <p:transition spd="slow">
    <p:push/>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29" name="矩形 5"/>
          <p:cNvSpPr/>
          <p:nvPr/>
        </p:nvSpPr>
        <p:spPr>
          <a:xfrm>
            <a:off x="0" y="620713"/>
            <a:ext cx="9144000" cy="576262"/>
          </a:xfrm>
          <a:prstGeom prst="rect">
            <a:avLst/>
          </a:prstGeom>
          <a:solidFill>
            <a:srgbClr val="008AF2"/>
          </a:solidFill>
          <a:ln w="9525">
            <a:noFill/>
          </a:ln>
          <a:effectLst>
            <a:outerShdw sx="102000" sy="102000" algn="ctr" rotWithShape="0">
              <a:srgbClr val="000000">
                <a:alpha val="29999"/>
              </a:srgbClr>
            </a:outerShdw>
          </a:effectLst>
        </p:spPr>
        <p:txBody>
          <a:bodyPr anchor="ctr" anchorCtr="0"/>
          <a:p>
            <a:r>
              <a:rPr lang="en-US" altLang="zh-CN" sz="3200" b="1" dirty="0">
                <a:solidFill>
                  <a:srgbClr val="FFFFFF"/>
                </a:solidFill>
                <a:latin typeface="微软雅黑" pitchFamily="34" charset="-122"/>
                <a:ea typeface="微软雅黑" pitchFamily="34" charset="-122"/>
              </a:rPr>
              <a:t>                </a:t>
            </a:r>
            <a:r>
              <a:rPr lang="zh-CN" altLang="en-US" sz="3200" b="1" dirty="0">
                <a:solidFill>
                  <a:srgbClr val="FFFFFF"/>
                </a:solidFill>
                <a:latin typeface="微软雅黑" pitchFamily="34" charset="-122"/>
                <a:ea typeface="微软雅黑" pitchFamily="34" charset="-122"/>
              </a:rPr>
              <a:t>国家奖学金审批表填写说明</a:t>
            </a:r>
            <a:endParaRPr lang="zh-CN" altLang="en-US" sz="3200" dirty="0">
              <a:solidFill>
                <a:srgbClr val="FFFFFF"/>
              </a:solidFill>
              <a:latin typeface="微软雅黑" pitchFamily="34" charset="-122"/>
              <a:ea typeface="微软雅黑" pitchFamily="34" charset="-122"/>
            </a:endParaRPr>
          </a:p>
        </p:txBody>
      </p:sp>
      <p:grpSp>
        <p:nvGrpSpPr>
          <p:cNvPr id="22530" name="组合 139266"/>
          <p:cNvGrpSpPr/>
          <p:nvPr/>
        </p:nvGrpSpPr>
        <p:grpSpPr>
          <a:xfrm>
            <a:off x="468313" y="476250"/>
            <a:ext cx="935037" cy="865188"/>
            <a:chOff x="0" y="0"/>
            <a:chExt cx="936104" cy="864096"/>
          </a:xfrm>
        </p:grpSpPr>
        <p:sp>
          <p:nvSpPr>
            <p:cNvPr id="139268" name="矩形 6"/>
            <p:cNvSpPr/>
            <p:nvPr/>
          </p:nvSpPr>
          <p:spPr>
            <a:xfrm>
              <a:off x="0" y="0"/>
              <a:ext cx="936104" cy="864096"/>
            </a:xfrm>
            <a:prstGeom prst="rect">
              <a:avLst/>
            </a:prstGeom>
            <a:solidFill>
              <a:schemeClr val="bg1"/>
            </a:solidFill>
            <a:ln w="9525">
              <a:noFill/>
            </a:ln>
            <a:effectLst>
              <a:outerShdw sx="102000" sy="102000" algn="ctr" rotWithShape="0">
                <a:srgbClr val="000000">
                  <a:alpha val="29999"/>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4400" b="1" i="0" u="none" strike="noStrike" kern="1200" cap="none" spc="0" normalizeH="0" baseline="0" noProof="0">
                  <a:ln>
                    <a:noFill/>
                  </a:ln>
                  <a:solidFill>
                    <a:srgbClr val="0066FF"/>
                  </a:solidFill>
                  <a:effectLst>
                    <a:outerShdw blurRad="38100" dist="38100" dir="2700000" algn="tl">
                      <a:srgbClr val="C0C0C0"/>
                    </a:outerShdw>
                  </a:effectLst>
                  <a:uLnTx/>
                  <a:uFillTx/>
                  <a:latin typeface="微软雅黑" pitchFamily="34" charset="-122"/>
                  <a:ea typeface="宋体" pitchFamily="2" charset="-122"/>
                  <a:cs typeface="+mn-cs"/>
                </a:rPr>
                <a:t>1</a:t>
              </a:r>
              <a:endParaRPr kumimoji="0" lang="en-US" altLang="zh-CN" sz="4400" b="1" i="0" u="none" strike="noStrike" kern="1200" cap="none" spc="0" normalizeH="0" baseline="0" noProof="0">
                <a:ln>
                  <a:noFill/>
                </a:ln>
                <a:solidFill>
                  <a:srgbClr val="0066FF"/>
                </a:solidFill>
                <a:effectLst>
                  <a:outerShdw blurRad="38100" dist="38100" dir="2700000" algn="tl">
                    <a:srgbClr val="C0C0C0"/>
                  </a:outerShdw>
                </a:effectLst>
                <a:uLnTx/>
                <a:uFillTx/>
                <a:latin typeface="微软雅黑" pitchFamily="34" charset="-122"/>
                <a:ea typeface="宋体" pitchFamily="2" charset="-122"/>
                <a:cs typeface="+mn-cs"/>
              </a:endParaRPr>
            </a:p>
          </p:txBody>
        </p:sp>
        <p:sp>
          <p:nvSpPr>
            <p:cNvPr id="139269" name="矩形 1"/>
            <p:cNvSpPr/>
            <p:nvPr/>
          </p:nvSpPr>
          <p:spPr>
            <a:xfrm>
              <a:off x="373488" y="33296"/>
              <a:ext cx="184360" cy="829214"/>
            </a:xfrm>
            <a:prstGeom prst="rect">
              <a:avLst/>
            </a:prstGeom>
            <a:noFill/>
            <a:ln w="9525">
              <a:noFill/>
            </a:ln>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4800" b="1" i="0" u="none" strike="noStrike" kern="1200" cap="none" spc="0" normalizeH="0" baseline="0" noProof="1">
                <a:ln>
                  <a:noFill/>
                </a:ln>
                <a:solidFill>
                  <a:srgbClr val="0066FF"/>
                </a:solidFill>
                <a:effectLst>
                  <a:outerShdw blurRad="38100" dist="38100" dir="2700000">
                    <a:srgbClr val="000000"/>
                  </a:outerShdw>
                </a:effectLst>
                <a:uLnTx/>
                <a:uFillTx/>
                <a:latin typeface="微软雅黑" pitchFamily="34" charset="-122"/>
                <a:ea typeface="微软雅黑" pitchFamily="34" charset="-122"/>
                <a:cs typeface="+mn-cs"/>
              </a:endParaRPr>
            </a:p>
          </p:txBody>
        </p:sp>
      </p:grpSp>
      <p:sp>
        <p:nvSpPr>
          <p:cNvPr id="22533" name="文本框 139274"/>
          <p:cNvSpPr txBox="1"/>
          <p:nvPr/>
        </p:nvSpPr>
        <p:spPr>
          <a:xfrm>
            <a:off x="755650" y="4076700"/>
            <a:ext cx="8208963" cy="366713"/>
          </a:xfrm>
          <a:prstGeom prst="rect">
            <a:avLst/>
          </a:prstGeom>
          <a:noFill/>
          <a:ln w="9525">
            <a:noFill/>
          </a:ln>
        </p:spPr>
        <p:txBody>
          <a:bodyPr anchor="t" anchorCtr="0">
            <a:spAutoFit/>
          </a:bodyPr>
          <a:p>
            <a:pPr>
              <a:spcBef>
                <a:spcPct val="50000"/>
              </a:spcBef>
            </a:pPr>
            <a:endParaRPr lang="zh-CN" altLang="en-US" dirty="0">
              <a:latin typeface="微软雅黑" pitchFamily="34" charset="-122"/>
              <a:ea typeface="宋体" pitchFamily="2" charset="-122"/>
            </a:endParaRPr>
          </a:p>
        </p:txBody>
      </p:sp>
      <p:sp>
        <p:nvSpPr>
          <p:cNvPr id="22534" name="文本框 139277"/>
          <p:cNvSpPr txBox="1"/>
          <p:nvPr/>
        </p:nvSpPr>
        <p:spPr>
          <a:xfrm>
            <a:off x="857250" y="4714875"/>
            <a:ext cx="7416800" cy="1069975"/>
          </a:xfrm>
          <a:prstGeom prst="rect">
            <a:avLst/>
          </a:prstGeom>
          <a:noFill/>
          <a:ln w="9525">
            <a:noFill/>
          </a:ln>
        </p:spPr>
        <p:txBody>
          <a:bodyPr anchor="t" anchorCtr="0">
            <a:spAutoFit/>
          </a:bodyPr>
          <a:p>
            <a:pPr>
              <a:spcBef>
                <a:spcPct val="50000"/>
              </a:spcBef>
            </a:pPr>
            <a:r>
              <a:rPr lang="en-US" altLang="zh-CN" dirty="0">
                <a:latin typeface="微软雅黑" pitchFamily="34" charset="-122"/>
                <a:ea typeface="宋体" pitchFamily="2" charset="-122"/>
              </a:rPr>
              <a:t>5</a:t>
            </a:r>
            <a:r>
              <a:rPr lang="zh-CN" altLang="en-US" dirty="0">
                <a:latin typeface="微软雅黑" pitchFamily="34" charset="-122"/>
                <a:ea typeface="宋体" pitchFamily="2" charset="-122"/>
              </a:rPr>
              <a:t>、表格中“出生年月”、“入学时间”、“大学期间主要获奖日期”只填写年、月，具体格式为</a:t>
            </a:r>
            <a:r>
              <a:rPr lang="en-US" altLang="zh-CN" dirty="0">
                <a:solidFill>
                  <a:srgbClr val="FF3300"/>
                </a:solidFill>
                <a:latin typeface="微软雅黑" pitchFamily="34" charset="-122"/>
                <a:ea typeface="宋体" pitchFamily="2" charset="-122"/>
              </a:rPr>
              <a:t>1996.04</a:t>
            </a:r>
            <a:r>
              <a:rPr lang="zh-CN" altLang="en-US" dirty="0">
                <a:latin typeface="微软雅黑" pitchFamily="34" charset="-122"/>
                <a:ea typeface="宋体" pitchFamily="2" charset="-122"/>
              </a:rPr>
              <a:t>。</a:t>
            </a:r>
            <a:endParaRPr lang="zh-CN" altLang="en-US" dirty="0">
              <a:latin typeface="微软雅黑" pitchFamily="34" charset="-122"/>
              <a:ea typeface="宋体" pitchFamily="2" charset="-122"/>
            </a:endParaRPr>
          </a:p>
          <a:p>
            <a:pPr>
              <a:spcBef>
                <a:spcPct val="50000"/>
              </a:spcBef>
            </a:pPr>
            <a:r>
              <a:rPr lang="zh-CN" altLang="en-US" dirty="0">
                <a:latin typeface="微软雅黑" pitchFamily="34" charset="-122"/>
                <a:ea typeface="宋体" pitchFamily="2" charset="-122"/>
              </a:rPr>
              <a:t>不能写成</a:t>
            </a:r>
            <a:r>
              <a:rPr lang="en-US" altLang="zh-CN" dirty="0">
                <a:latin typeface="微软雅黑" pitchFamily="34" charset="-122"/>
                <a:ea typeface="宋体" pitchFamily="2" charset="-122"/>
              </a:rPr>
              <a:t>1996.4</a:t>
            </a:r>
            <a:r>
              <a:rPr lang="zh-CN" altLang="en-US" dirty="0">
                <a:latin typeface="微软雅黑" pitchFamily="34" charset="-122"/>
                <a:ea typeface="宋体" pitchFamily="2" charset="-122"/>
              </a:rPr>
              <a:t>或者</a:t>
            </a:r>
            <a:r>
              <a:rPr lang="en-US" altLang="zh-CN" dirty="0">
                <a:latin typeface="微软雅黑" pitchFamily="34" charset="-122"/>
                <a:ea typeface="宋体" pitchFamily="2" charset="-122"/>
              </a:rPr>
              <a:t>1996</a:t>
            </a:r>
            <a:r>
              <a:rPr lang="zh-CN" altLang="en-US" dirty="0">
                <a:latin typeface="微软雅黑" pitchFamily="34" charset="-122"/>
                <a:ea typeface="宋体" pitchFamily="2" charset="-122"/>
              </a:rPr>
              <a:t>年</a:t>
            </a:r>
            <a:r>
              <a:rPr lang="en-US" altLang="zh-CN" dirty="0">
                <a:latin typeface="微软雅黑" pitchFamily="34" charset="-122"/>
                <a:ea typeface="宋体" pitchFamily="2" charset="-122"/>
              </a:rPr>
              <a:t>4</a:t>
            </a:r>
            <a:r>
              <a:rPr lang="zh-CN" altLang="en-US" dirty="0">
                <a:latin typeface="微软雅黑" pitchFamily="34" charset="-122"/>
                <a:ea typeface="宋体" pitchFamily="2" charset="-122"/>
              </a:rPr>
              <a:t>月等格式</a:t>
            </a:r>
            <a:endParaRPr lang="zh-CN" altLang="en-US" dirty="0">
              <a:latin typeface="微软雅黑" pitchFamily="34" charset="-122"/>
              <a:ea typeface="宋体" pitchFamily="2" charset="-122"/>
            </a:endParaRPr>
          </a:p>
        </p:txBody>
      </p:sp>
      <p:pic>
        <p:nvPicPr>
          <p:cNvPr id="22535" name="图片 1"/>
          <p:cNvPicPr>
            <a:picLocks noChangeAspect="1"/>
          </p:cNvPicPr>
          <p:nvPr/>
        </p:nvPicPr>
        <p:blipFill>
          <a:blip r:embed="rId1"/>
          <a:stretch>
            <a:fillRect/>
          </a:stretch>
        </p:blipFill>
        <p:spPr>
          <a:xfrm>
            <a:off x="755650" y="1612900"/>
            <a:ext cx="7683500" cy="2590800"/>
          </a:xfrm>
          <a:prstGeom prst="rect">
            <a:avLst/>
          </a:prstGeom>
          <a:noFill/>
          <a:ln w="9525">
            <a:noFill/>
          </a:ln>
        </p:spPr>
      </p:pic>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矩形 5"/>
          <p:cNvSpPr/>
          <p:nvPr/>
        </p:nvSpPr>
        <p:spPr>
          <a:xfrm>
            <a:off x="0" y="620713"/>
            <a:ext cx="9144000" cy="576262"/>
          </a:xfrm>
          <a:prstGeom prst="rect">
            <a:avLst/>
          </a:prstGeom>
          <a:solidFill>
            <a:srgbClr val="008AF2"/>
          </a:solidFill>
          <a:ln w="9525">
            <a:noFill/>
          </a:ln>
          <a:effectLst>
            <a:outerShdw sx="102000" sy="102000" algn="ctr" rotWithShape="0">
              <a:srgbClr val="000000">
                <a:alpha val="29999"/>
              </a:srgbClr>
            </a:outerShdw>
          </a:effectLst>
        </p:spPr>
        <p:txBody>
          <a:bodyPr anchor="ctr" anchorCtr="0"/>
          <a:p>
            <a:r>
              <a:rPr lang="en-US" altLang="zh-CN" sz="3200" b="1" dirty="0">
                <a:solidFill>
                  <a:srgbClr val="FFFFFF"/>
                </a:solidFill>
                <a:latin typeface="微软雅黑" pitchFamily="34" charset="-122"/>
                <a:ea typeface="微软雅黑" pitchFamily="34" charset="-122"/>
              </a:rPr>
              <a:t>                </a:t>
            </a:r>
            <a:r>
              <a:rPr lang="zh-CN" altLang="en-US" sz="3200" b="1" dirty="0">
                <a:solidFill>
                  <a:srgbClr val="FFFFFF"/>
                </a:solidFill>
                <a:latin typeface="微软雅黑" pitchFamily="34" charset="-122"/>
                <a:ea typeface="微软雅黑" pitchFamily="34" charset="-122"/>
              </a:rPr>
              <a:t>国家奖学金审批表填写说明</a:t>
            </a:r>
            <a:endParaRPr lang="zh-CN" altLang="en-US" sz="3200" dirty="0">
              <a:solidFill>
                <a:srgbClr val="FFFFFF"/>
              </a:solidFill>
              <a:latin typeface="微软雅黑" pitchFamily="34" charset="-122"/>
              <a:ea typeface="微软雅黑" pitchFamily="34" charset="-122"/>
            </a:endParaRPr>
          </a:p>
        </p:txBody>
      </p:sp>
      <p:grpSp>
        <p:nvGrpSpPr>
          <p:cNvPr id="23554" name="组合 150530"/>
          <p:cNvGrpSpPr/>
          <p:nvPr/>
        </p:nvGrpSpPr>
        <p:grpSpPr>
          <a:xfrm>
            <a:off x="468313" y="476250"/>
            <a:ext cx="935037" cy="865188"/>
            <a:chOff x="0" y="0"/>
            <a:chExt cx="936104" cy="864096"/>
          </a:xfrm>
        </p:grpSpPr>
        <p:sp>
          <p:nvSpPr>
            <p:cNvPr id="23555" name="矩形 6"/>
            <p:cNvSpPr/>
            <p:nvPr/>
          </p:nvSpPr>
          <p:spPr>
            <a:xfrm>
              <a:off x="0" y="0"/>
              <a:ext cx="936104" cy="864096"/>
            </a:xfrm>
            <a:prstGeom prst="rect">
              <a:avLst/>
            </a:prstGeom>
            <a:solidFill>
              <a:schemeClr val="bg1"/>
            </a:solidFill>
            <a:ln w="9525">
              <a:noFill/>
            </a:ln>
            <a:effectLst>
              <a:outerShdw sx="102000" sy="102000" algn="ctr" rotWithShape="0">
                <a:srgbClr val="000000">
                  <a:alpha val="29999"/>
                </a:srgbClr>
              </a:outerShdw>
            </a:effectLst>
          </p:spPr>
          <p:txBody>
            <a:bodyPr anchor="ctr" anchorCtr="0"/>
            <a:p>
              <a:pPr algn="ctr"/>
              <a:endParaRPr lang="zh-CN" altLang="en-US" sz="2400" b="1" dirty="0">
                <a:solidFill>
                  <a:srgbClr val="000000"/>
                </a:solidFill>
                <a:latin typeface="微软雅黑" pitchFamily="34" charset="-122"/>
                <a:ea typeface="微软雅黑" pitchFamily="34" charset="-122"/>
              </a:endParaRPr>
            </a:p>
          </p:txBody>
        </p:sp>
        <p:sp>
          <p:nvSpPr>
            <p:cNvPr id="150533" name="矩形 1"/>
            <p:cNvSpPr/>
            <p:nvPr/>
          </p:nvSpPr>
          <p:spPr>
            <a:xfrm>
              <a:off x="373488" y="33296"/>
              <a:ext cx="184360" cy="822872"/>
            </a:xfrm>
            <a:prstGeom prst="rect">
              <a:avLst/>
            </a:prstGeom>
            <a:noFill/>
            <a:ln w="9525">
              <a:noFill/>
            </a:ln>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4800" b="1" i="0" u="none" strike="noStrike" kern="1200" cap="none" spc="0" normalizeH="0" baseline="0" noProof="1">
                <a:ln>
                  <a:noFill/>
                </a:ln>
                <a:solidFill>
                  <a:srgbClr val="0066FF"/>
                </a:solidFill>
                <a:effectLst>
                  <a:outerShdw blurRad="38100" dist="38100" dir="2700000">
                    <a:srgbClr val="000000"/>
                  </a:outerShdw>
                </a:effectLst>
                <a:uLnTx/>
                <a:uFillTx/>
                <a:latin typeface="微软雅黑" pitchFamily="34" charset="-122"/>
                <a:ea typeface="微软雅黑" pitchFamily="34" charset="-122"/>
                <a:cs typeface="+mn-cs"/>
              </a:endParaRPr>
            </a:p>
          </p:txBody>
        </p:sp>
      </p:grpSp>
      <p:sp>
        <p:nvSpPr>
          <p:cNvPr id="23557" name="文本框 150533"/>
          <p:cNvSpPr txBox="1"/>
          <p:nvPr/>
        </p:nvSpPr>
        <p:spPr>
          <a:xfrm>
            <a:off x="755650" y="4076700"/>
            <a:ext cx="8208963" cy="366713"/>
          </a:xfrm>
          <a:prstGeom prst="rect">
            <a:avLst/>
          </a:prstGeom>
          <a:noFill/>
          <a:ln w="9525">
            <a:noFill/>
          </a:ln>
        </p:spPr>
        <p:txBody>
          <a:bodyPr anchor="t" anchorCtr="0">
            <a:spAutoFit/>
          </a:bodyPr>
          <a:p>
            <a:pPr>
              <a:spcBef>
                <a:spcPct val="50000"/>
              </a:spcBef>
            </a:pPr>
            <a:endParaRPr lang="zh-CN" altLang="en-US" dirty="0">
              <a:latin typeface="微软雅黑" pitchFamily="34" charset="-122"/>
              <a:ea typeface="宋体" pitchFamily="2" charset="-122"/>
            </a:endParaRPr>
          </a:p>
        </p:txBody>
      </p:sp>
      <p:sp>
        <p:nvSpPr>
          <p:cNvPr id="23558" name="文本框 150535"/>
          <p:cNvSpPr txBox="1"/>
          <p:nvPr/>
        </p:nvSpPr>
        <p:spPr>
          <a:xfrm>
            <a:off x="900113" y="4149725"/>
            <a:ext cx="7416800" cy="2862263"/>
          </a:xfrm>
          <a:prstGeom prst="rect">
            <a:avLst/>
          </a:prstGeom>
          <a:noFill/>
          <a:ln w="9525">
            <a:noFill/>
          </a:ln>
        </p:spPr>
        <p:txBody>
          <a:bodyPr anchor="t" anchorCtr="0">
            <a:spAutoFit/>
          </a:bodyPr>
          <a:p>
            <a:pPr>
              <a:spcBef>
                <a:spcPct val="50000"/>
              </a:spcBef>
            </a:pPr>
            <a:endParaRPr lang="zh-CN" altLang="en-US" dirty="0">
              <a:latin typeface="微软雅黑" pitchFamily="34" charset="-122"/>
              <a:ea typeface="宋体" pitchFamily="2" charset="-122"/>
            </a:endParaRPr>
          </a:p>
          <a:p>
            <a:pPr>
              <a:spcBef>
                <a:spcPct val="50000"/>
              </a:spcBef>
            </a:pPr>
            <a:r>
              <a:rPr lang="en-US" altLang="zh-CN" dirty="0">
                <a:latin typeface="微软雅黑" pitchFamily="34" charset="-122"/>
                <a:ea typeface="宋体" pitchFamily="2" charset="-122"/>
              </a:rPr>
              <a:t>6</a:t>
            </a:r>
            <a:r>
              <a:rPr lang="zh-CN" altLang="en-US" dirty="0">
                <a:latin typeface="微软雅黑" pitchFamily="34" charset="-122"/>
                <a:ea typeface="宋体" pitchFamily="2" charset="-122"/>
              </a:rPr>
              <a:t>、出生年月的日期要与身份证号保持一致；</a:t>
            </a:r>
            <a:endParaRPr lang="zh-CN" altLang="en-US" dirty="0">
              <a:latin typeface="微软雅黑" pitchFamily="34" charset="-122"/>
              <a:ea typeface="宋体" pitchFamily="2" charset="-122"/>
            </a:endParaRPr>
          </a:p>
          <a:p>
            <a:pPr>
              <a:spcBef>
                <a:spcPct val="50000"/>
              </a:spcBef>
            </a:pPr>
            <a:r>
              <a:rPr lang="en-US" altLang="zh-CN" dirty="0">
                <a:latin typeface="微软雅黑" pitchFamily="34" charset="-122"/>
                <a:ea typeface="宋体" pitchFamily="2" charset="-122"/>
              </a:rPr>
              <a:t>7</a:t>
            </a:r>
            <a:r>
              <a:rPr lang="zh-CN" altLang="en-US" dirty="0">
                <a:latin typeface="微软雅黑" pitchFamily="34" charset="-122"/>
                <a:ea typeface="宋体" pitchFamily="2" charset="-122"/>
              </a:rPr>
              <a:t>、民族统一写：汉族或壮族等，不写成汉或者壮；</a:t>
            </a:r>
            <a:endParaRPr lang="zh-CN" altLang="en-US" dirty="0">
              <a:latin typeface="微软雅黑" pitchFamily="34" charset="-122"/>
              <a:ea typeface="宋体" pitchFamily="2" charset="-122"/>
            </a:endParaRPr>
          </a:p>
          <a:p>
            <a:pPr>
              <a:spcBef>
                <a:spcPct val="50000"/>
              </a:spcBef>
            </a:pPr>
            <a:r>
              <a:rPr lang="en-US" altLang="zh-CN" dirty="0">
                <a:latin typeface="微软雅黑" pitchFamily="34" charset="-122"/>
                <a:ea typeface="宋体" pitchFamily="2" charset="-122"/>
              </a:rPr>
              <a:t>8</a:t>
            </a:r>
            <a:r>
              <a:rPr lang="zh-CN" altLang="en-US" dirty="0">
                <a:latin typeface="微软雅黑" pitchFamily="34" charset="-122"/>
                <a:ea typeface="宋体" pitchFamily="2" charset="-122"/>
              </a:rPr>
              <a:t>、学制统一写：</a:t>
            </a:r>
            <a:r>
              <a:rPr lang="en-US" altLang="zh-CN" dirty="0">
                <a:latin typeface="微软雅黑" pitchFamily="34" charset="-122"/>
                <a:ea typeface="宋体" pitchFamily="2" charset="-122"/>
              </a:rPr>
              <a:t>4</a:t>
            </a:r>
            <a:r>
              <a:rPr lang="zh-CN" altLang="en-US" dirty="0">
                <a:latin typeface="微软雅黑" pitchFamily="34" charset="-122"/>
                <a:ea typeface="宋体" pitchFamily="2" charset="-122"/>
              </a:rPr>
              <a:t>、</a:t>
            </a:r>
            <a:r>
              <a:rPr lang="en-US" altLang="zh-CN" dirty="0">
                <a:latin typeface="微软雅黑" pitchFamily="34" charset="-122"/>
                <a:ea typeface="宋体" pitchFamily="2" charset="-122"/>
              </a:rPr>
              <a:t>3</a:t>
            </a:r>
            <a:r>
              <a:rPr lang="zh-CN" altLang="en-US" dirty="0">
                <a:latin typeface="微软雅黑" pitchFamily="34" charset="-122"/>
                <a:ea typeface="宋体" pitchFamily="2" charset="-122"/>
              </a:rPr>
              <a:t>、</a:t>
            </a:r>
            <a:r>
              <a:rPr lang="en-US" altLang="zh-CN" dirty="0">
                <a:latin typeface="微软雅黑" pitchFamily="34" charset="-122"/>
                <a:ea typeface="宋体" pitchFamily="2" charset="-122"/>
              </a:rPr>
              <a:t>2</a:t>
            </a:r>
            <a:r>
              <a:rPr lang="zh-CN" altLang="en-US" dirty="0">
                <a:latin typeface="微软雅黑" pitchFamily="34" charset="-122"/>
                <a:ea typeface="宋体" pitchFamily="2" charset="-122"/>
              </a:rPr>
              <a:t>。</a:t>
            </a:r>
            <a:endParaRPr lang="zh-CN" altLang="en-US" dirty="0">
              <a:latin typeface="微软雅黑" pitchFamily="34" charset="-122"/>
              <a:ea typeface="宋体" pitchFamily="2" charset="-122"/>
            </a:endParaRPr>
          </a:p>
          <a:p>
            <a:pPr>
              <a:spcBef>
                <a:spcPct val="50000"/>
              </a:spcBef>
            </a:pPr>
            <a:r>
              <a:rPr lang="en-US" altLang="zh-CN" dirty="0">
                <a:latin typeface="微软雅黑" pitchFamily="34" charset="-122"/>
                <a:ea typeface="宋体" pitchFamily="2" charset="-122"/>
              </a:rPr>
              <a:t>9</a:t>
            </a:r>
            <a:r>
              <a:rPr lang="zh-CN" altLang="en-US" dirty="0">
                <a:latin typeface="微软雅黑" pitchFamily="34" charset="-122"/>
                <a:ea typeface="宋体" pitchFamily="2" charset="-122"/>
              </a:rPr>
              <a:t>、</a:t>
            </a:r>
            <a:r>
              <a:rPr lang="en-US" altLang="zh-CN" dirty="0">
                <a:latin typeface="微软雅黑" pitchFamily="34" charset="-122"/>
                <a:ea typeface="宋体" pitchFamily="2" charset="-122"/>
              </a:rPr>
              <a:t>“</a:t>
            </a:r>
            <a:r>
              <a:rPr lang="zh-CN" altLang="en-US" dirty="0">
                <a:latin typeface="微软雅黑" pitchFamily="34" charset="-122"/>
                <a:ea typeface="宋体" pitchFamily="2" charset="-122"/>
              </a:rPr>
              <a:t>专升本</a:t>
            </a:r>
            <a:r>
              <a:rPr lang="en-US" altLang="zh-CN" dirty="0">
                <a:latin typeface="微软雅黑" pitchFamily="34" charset="-122"/>
                <a:ea typeface="宋体" pitchFamily="2" charset="-122"/>
              </a:rPr>
              <a:t>”</a:t>
            </a:r>
            <a:r>
              <a:rPr lang="zh-CN" altLang="en-US" dirty="0">
                <a:latin typeface="微软雅黑" pitchFamily="34" charset="-122"/>
                <a:ea typeface="宋体" pitchFamily="2" charset="-122"/>
              </a:rPr>
              <a:t>入学时间应填本科入学时间。</a:t>
            </a:r>
            <a:endParaRPr lang="en-US" altLang="zh-CN" dirty="0">
              <a:latin typeface="微软雅黑" pitchFamily="34" charset="-122"/>
              <a:ea typeface="宋体" pitchFamily="2" charset="-122"/>
            </a:endParaRPr>
          </a:p>
          <a:p>
            <a:pPr>
              <a:spcBef>
                <a:spcPct val="50000"/>
              </a:spcBef>
            </a:pPr>
            <a:endParaRPr lang="zh-CN" altLang="en-US" dirty="0">
              <a:latin typeface="微软雅黑" pitchFamily="34" charset="-122"/>
              <a:ea typeface="宋体" pitchFamily="2" charset="-122"/>
            </a:endParaRPr>
          </a:p>
          <a:p>
            <a:pPr>
              <a:spcBef>
                <a:spcPct val="50000"/>
              </a:spcBef>
            </a:pPr>
            <a:endParaRPr lang="zh-CN" altLang="en-US" dirty="0">
              <a:latin typeface="微软雅黑" pitchFamily="34" charset="-122"/>
              <a:ea typeface="宋体" pitchFamily="2" charset="-122"/>
            </a:endParaRPr>
          </a:p>
        </p:txBody>
      </p:sp>
      <p:grpSp>
        <p:nvGrpSpPr>
          <p:cNvPr id="23559" name="组合 150536"/>
          <p:cNvGrpSpPr/>
          <p:nvPr/>
        </p:nvGrpSpPr>
        <p:grpSpPr>
          <a:xfrm>
            <a:off x="468313" y="476250"/>
            <a:ext cx="935037" cy="865188"/>
            <a:chOff x="0" y="0"/>
            <a:chExt cx="936104" cy="864096"/>
          </a:xfrm>
        </p:grpSpPr>
        <p:sp>
          <p:nvSpPr>
            <p:cNvPr id="23560" name="矩形 6"/>
            <p:cNvSpPr/>
            <p:nvPr/>
          </p:nvSpPr>
          <p:spPr>
            <a:xfrm>
              <a:off x="0" y="0"/>
              <a:ext cx="936104" cy="864096"/>
            </a:xfrm>
            <a:prstGeom prst="rect">
              <a:avLst/>
            </a:prstGeom>
            <a:solidFill>
              <a:schemeClr val="bg1"/>
            </a:solidFill>
            <a:ln w="9525">
              <a:noFill/>
            </a:ln>
            <a:effectLst>
              <a:outerShdw sx="102000" sy="102000" algn="ctr" rotWithShape="0">
                <a:srgbClr val="000000">
                  <a:alpha val="29999"/>
                </a:srgbClr>
              </a:outerShdw>
            </a:effectLst>
          </p:spPr>
          <p:txBody>
            <a:bodyPr anchor="ctr" anchorCtr="0"/>
            <a:p>
              <a:pPr algn="ctr"/>
              <a:endParaRPr lang="zh-CN" altLang="en-US" sz="2400" b="1" dirty="0">
                <a:solidFill>
                  <a:srgbClr val="000000"/>
                </a:solidFill>
                <a:latin typeface="微软雅黑" pitchFamily="34" charset="-122"/>
                <a:ea typeface="微软雅黑" pitchFamily="34" charset="-122"/>
              </a:endParaRPr>
            </a:p>
          </p:txBody>
        </p:sp>
        <p:sp>
          <p:nvSpPr>
            <p:cNvPr id="150539" name="矩形 1"/>
            <p:cNvSpPr/>
            <p:nvPr/>
          </p:nvSpPr>
          <p:spPr>
            <a:xfrm>
              <a:off x="186585" y="33296"/>
              <a:ext cx="564523" cy="828897"/>
            </a:xfrm>
            <a:prstGeom prst="rect">
              <a:avLst/>
            </a:prstGeom>
            <a:noFill/>
            <a:ln w="9525">
              <a:noFill/>
            </a:ln>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4800" b="1" i="0" u="none" strike="noStrike" kern="1200" cap="none" spc="0" normalizeH="0" baseline="0" noProof="0">
                  <a:ln>
                    <a:noFill/>
                  </a:ln>
                  <a:solidFill>
                    <a:srgbClr val="0066FF"/>
                  </a:solidFill>
                  <a:effectLst>
                    <a:outerShdw blurRad="38100" dist="38100" dir="2700000" algn="tl">
                      <a:srgbClr val="C0C0C0"/>
                    </a:outerShdw>
                  </a:effectLst>
                  <a:uLnTx/>
                  <a:uFillTx/>
                  <a:latin typeface="微软雅黑" pitchFamily="34" charset="-122"/>
                  <a:ea typeface="微软雅黑" pitchFamily="34" charset="-122"/>
                  <a:cs typeface="+mn-cs"/>
                </a:rPr>
                <a:t>1</a:t>
              </a:r>
              <a:endParaRPr kumimoji="0" lang="en-US" altLang="zh-CN" sz="4800" b="1" i="0" u="none" strike="noStrike" kern="1200" cap="none" spc="0" normalizeH="0" baseline="0" noProof="0">
                <a:ln>
                  <a:noFill/>
                </a:ln>
                <a:solidFill>
                  <a:srgbClr val="0066FF"/>
                </a:solidFill>
                <a:effectLst>
                  <a:outerShdw blurRad="38100" dist="38100" dir="2700000" algn="tl">
                    <a:srgbClr val="C0C0C0"/>
                  </a:outerShdw>
                </a:effectLst>
                <a:uLnTx/>
                <a:uFillTx/>
                <a:latin typeface="微软雅黑" pitchFamily="34" charset="-122"/>
                <a:ea typeface="微软雅黑" pitchFamily="34" charset="-122"/>
                <a:cs typeface="+mn-cs"/>
              </a:endParaRPr>
            </a:p>
          </p:txBody>
        </p:sp>
      </p:grpSp>
      <p:pic>
        <p:nvPicPr>
          <p:cNvPr id="23562" name="图片 2"/>
          <p:cNvPicPr>
            <a:picLocks noChangeAspect="1"/>
          </p:cNvPicPr>
          <p:nvPr/>
        </p:nvPicPr>
        <p:blipFill>
          <a:blip r:embed="rId1"/>
          <a:stretch>
            <a:fillRect/>
          </a:stretch>
        </p:blipFill>
        <p:spPr>
          <a:xfrm>
            <a:off x="755650" y="1506538"/>
            <a:ext cx="7727950" cy="2695575"/>
          </a:xfrm>
          <a:prstGeom prst="rect">
            <a:avLst/>
          </a:prstGeom>
          <a:noFill/>
          <a:ln w="9525">
            <a:noFill/>
          </a:ln>
        </p:spPr>
      </p:pic>
    </p:spTree>
  </p:cSld>
  <p:clrMapOvr>
    <a:masterClrMapping/>
  </p:clrMapOvr>
  <p:transition spd="slow">
    <p:push/>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矩形 5"/>
          <p:cNvSpPr/>
          <p:nvPr/>
        </p:nvSpPr>
        <p:spPr>
          <a:xfrm>
            <a:off x="0" y="620713"/>
            <a:ext cx="9144000" cy="576262"/>
          </a:xfrm>
          <a:prstGeom prst="rect">
            <a:avLst/>
          </a:prstGeom>
          <a:solidFill>
            <a:srgbClr val="008AF2"/>
          </a:solidFill>
          <a:ln w="9525">
            <a:noFill/>
          </a:ln>
          <a:effectLst>
            <a:outerShdw sx="102000" sy="102000" algn="ctr" rotWithShape="0">
              <a:srgbClr val="000000">
                <a:alpha val="29999"/>
              </a:srgbClr>
            </a:outerShdw>
          </a:effectLst>
        </p:spPr>
        <p:txBody>
          <a:bodyPr anchor="ctr" anchorCtr="0"/>
          <a:p>
            <a:r>
              <a:rPr lang="en-US" altLang="zh-CN" sz="3200" b="1" dirty="0">
                <a:solidFill>
                  <a:srgbClr val="FFFFFF"/>
                </a:solidFill>
                <a:latin typeface="微软雅黑" pitchFamily="34" charset="-122"/>
                <a:ea typeface="微软雅黑" pitchFamily="34" charset="-122"/>
              </a:rPr>
              <a:t>                </a:t>
            </a:r>
            <a:r>
              <a:rPr lang="zh-CN" altLang="en-US" sz="3200" b="1" dirty="0">
                <a:solidFill>
                  <a:srgbClr val="FFFFFF"/>
                </a:solidFill>
                <a:latin typeface="微软雅黑" pitchFamily="34" charset="-122"/>
                <a:ea typeface="微软雅黑" pitchFamily="34" charset="-122"/>
              </a:rPr>
              <a:t>国家奖学金审批表填写说明</a:t>
            </a:r>
            <a:endParaRPr lang="zh-CN" altLang="en-US" sz="3200" dirty="0">
              <a:solidFill>
                <a:srgbClr val="FFFFFF"/>
              </a:solidFill>
              <a:latin typeface="微软雅黑" pitchFamily="34" charset="-122"/>
              <a:ea typeface="微软雅黑" pitchFamily="34" charset="-122"/>
            </a:endParaRPr>
          </a:p>
        </p:txBody>
      </p:sp>
      <p:grpSp>
        <p:nvGrpSpPr>
          <p:cNvPr id="24578" name="组合 148482"/>
          <p:cNvGrpSpPr/>
          <p:nvPr/>
        </p:nvGrpSpPr>
        <p:grpSpPr>
          <a:xfrm>
            <a:off x="422275" y="476250"/>
            <a:ext cx="935038" cy="871220"/>
            <a:chOff x="-46408" y="0"/>
            <a:chExt cx="936104" cy="871174"/>
          </a:xfrm>
        </p:grpSpPr>
        <p:sp>
          <p:nvSpPr>
            <p:cNvPr id="148484" name="矩形 6"/>
            <p:cNvSpPr/>
            <p:nvPr/>
          </p:nvSpPr>
          <p:spPr>
            <a:xfrm>
              <a:off x="-46408" y="0"/>
              <a:ext cx="936104" cy="865142"/>
            </a:xfrm>
            <a:prstGeom prst="rect">
              <a:avLst/>
            </a:prstGeom>
            <a:solidFill>
              <a:schemeClr val="bg1"/>
            </a:solidFill>
            <a:ln w="9525">
              <a:noFill/>
            </a:ln>
            <a:effectLst>
              <a:outerShdw sx="102000" sy="102000" algn="ctr" rotWithShape="0">
                <a:srgbClr val="000000">
                  <a:alpha val="29999"/>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4400" b="1" i="0" u="none" strike="noStrike" kern="1200" cap="none" spc="0" normalizeH="0" baseline="0" noProof="1">
                <a:ln>
                  <a:noFill/>
                </a:ln>
                <a:solidFill>
                  <a:srgbClr val="000000"/>
                </a:solidFill>
                <a:effectLst>
                  <a:outerShdw blurRad="38100" dist="38100" dir="2700000">
                    <a:srgbClr val="FFFFFF"/>
                  </a:outerShdw>
                </a:effectLst>
                <a:uLnTx/>
                <a:uFillTx/>
                <a:latin typeface="微软雅黑" pitchFamily="34" charset="-122"/>
                <a:ea typeface="微软雅黑" pitchFamily="34" charset="-122"/>
                <a:cs typeface="+mn-cs"/>
              </a:endParaRPr>
            </a:p>
          </p:txBody>
        </p:sp>
        <p:sp>
          <p:nvSpPr>
            <p:cNvPr id="148485" name="矩形 1"/>
            <p:cNvSpPr/>
            <p:nvPr/>
          </p:nvSpPr>
          <p:spPr>
            <a:xfrm>
              <a:off x="141766" y="41273"/>
              <a:ext cx="564523" cy="829901"/>
            </a:xfrm>
            <a:prstGeom prst="rect">
              <a:avLst/>
            </a:prstGeom>
            <a:noFill/>
            <a:ln w="9525">
              <a:noFill/>
            </a:ln>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4800" b="1" i="0" u="none" strike="noStrike" kern="1200" cap="none" spc="0" normalizeH="0" baseline="0" noProof="0">
                  <a:ln>
                    <a:noFill/>
                  </a:ln>
                  <a:solidFill>
                    <a:srgbClr val="0066FF"/>
                  </a:solidFill>
                  <a:effectLst>
                    <a:outerShdw blurRad="38100" dist="38100" dir="2700000" algn="tl">
                      <a:srgbClr val="C0C0C0"/>
                    </a:outerShdw>
                  </a:effectLst>
                  <a:uLnTx/>
                  <a:uFillTx/>
                  <a:latin typeface="微软雅黑" pitchFamily="34" charset="-122"/>
                  <a:ea typeface="微软雅黑" pitchFamily="34" charset="-122"/>
                  <a:cs typeface="+mn-cs"/>
                </a:rPr>
                <a:t>1</a:t>
              </a:r>
              <a:endParaRPr kumimoji="0" lang="en-US" altLang="zh-CN" sz="4800" b="1" i="0" u="none" strike="noStrike" kern="1200" cap="none" spc="0" normalizeH="0" baseline="0" noProof="0">
                <a:ln>
                  <a:noFill/>
                </a:ln>
                <a:solidFill>
                  <a:srgbClr val="0066FF"/>
                </a:solidFill>
                <a:effectLst>
                  <a:outerShdw blurRad="38100" dist="38100" dir="2700000" algn="tl">
                    <a:srgbClr val="C0C0C0"/>
                  </a:outerShdw>
                </a:effectLst>
                <a:uLnTx/>
                <a:uFillTx/>
                <a:latin typeface="微软雅黑" pitchFamily="34" charset="-122"/>
                <a:ea typeface="微软雅黑" pitchFamily="34" charset="-122"/>
                <a:cs typeface="+mn-cs"/>
              </a:endParaRPr>
            </a:p>
          </p:txBody>
        </p:sp>
      </p:grpSp>
      <p:sp>
        <p:nvSpPr>
          <p:cNvPr id="24581" name="文本框 148485"/>
          <p:cNvSpPr txBox="1"/>
          <p:nvPr/>
        </p:nvSpPr>
        <p:spPr>
          <a:xfrm>
            <a:off x="755650" y="4076700"/>
            <a:ext cx="8208963" cy="2030413"/>
          </a:xfrm>
          <a:prstGeom prst="rect">
            <a:avLst/>
          </a:prstGeom>
          <a:noFill/>
          <a:ln w="9525">
            <a:noFill/>
          </a:ln>
        </p:spPr>
        <p:txBody>
          <a:bodyPr wrap="square" anchor="t" anchorCtr="0">
            <a:spAutoFit/>
          </a:bodyPr>
          <a:p>
            <a:pPr>
              <a:spcBef>
                <a:spcPct val="50000"/>
              </a:spcBef>
            </a:pPr>
            <a:r>
              <a:rPr lang="en-US" altLang="zh-CN" dirty="0">
                <a:latin typeface="微软雅黑" pitchFamily="34" charset="-122"/>
                <a:ea typeface="宋体" pitchFamily="2" charset="-122"/>
                <a:hlinkClick r:id="rId1"/>
              </a:rPr>
              <a:t>10</a:t>
            </a:r>
            <a:r>
              <a:rPr lang="zh-CN" altLang="en-US" dirty="0">
                <a:latin typeface="微软雅黑" pitchFamily="34" charset="-122"/>
                <a:ea typeface="宋体" pitchFamily="2" charset="-122"/>
                <a:hlinkClick r:id="rId1"/>
              </a:rPr>
              <a:t>、政治面貌</a:t>
            </a:r>
            <a:r>
              <a:rPr lang="zh-CN" altLang="en-US" dirty="0">
                <a:latin typeface="微软雅黑" pitchFamily="34" charset="-122"/>
                <a:ea typeface="宋体" pitchFamily="2" charset="-122"/>
              </a:rPr>
              <a:t>分为</a:t>
            </a:r>
            <a:r>
              <a:rPr lang="en-US" altLang="zh-CN" dirty="0">
                <a:latin typeface="微软雅黑" pitchFamily="34" charset="-122"/>
                <a:ea typeface="宋体" pitchFamily="2" charset="-122"/>
              </a:rPr>
              <a:t>13</a:t>
            </a:r>
            <a:r>
              <a:rPr lang="zh-CN" altLang="en-US" dirty="0">
                <a:latin typeface="微软雅黑" pitchFamily="34" charset="-122"/>
                <a:ea typeface="宋体" pitchFamily="2" charset="-122"/>
              </a:rPr>
              <a:t>类 </a:t>
            </a:r>
            <a:endParaRPr lang="zh-CN" altLang="en-US" dirty="0">
              <a:latin typeface="微软雅黑" pitchFamily="34" charset="-122"/>
              <a:ea typeface="宋体" pitchFamily="2" charset="-122"/>
            </a:endParaRPr>
          </a:p>
          <a:p>
            <a:pPr>
              <a:spcBef>
                <a:spcPct val="50000"/>
              </a:spcBef>
            </a:pPr>
            <a:r>
              <a:rPr lang="en-US" altLang="zh-CN" dirty="0">
                <a:solidFill>
                  <a:srgbClr val="FF3300"/>
                </a:solidFill>
                <a:latin typeface="微软雅黑" pitchFamily="34" charset="-122"/>
                <a:ea typeface="宋体" pitchFamily="2" charset="-122"/>
              </a:rPr>
              <a:t>01 </a:t>
            </a:r>
            <a:r>
              <a:rPr lang="zh-CN" altLang="en-US" dirty="0">
                <a:solidFill>
                  <a:srgbClr val="FF3300"/>
                </a:solidFill>
                <a:latin typeface="微软雅黑" pitchFamily="34" charset="-122"/>
                <a:ea typeface="宋体" pitchFamily="2" charset="-122"/>
              </a:rPr>
              <a:t>中共党员 　　 </a:t>
            </a:r>
            <a:r>
              <a:rPr lang="en-US" altLang="zh-CN" dirty="0">
                <a:solidFill>
                  <a:srgbClr val="FF3300"/>
                </a:solidFill>
                <a:latin typeface="微软雅黑" pitchFamily="34" charset="-122"/>
                <a:ea typeface="宋体" pitchFamily="2" charset="-122"/>
              </a:rPr>
              <a:t>02 </a:t>
            </a:r>
            <a:r>
              <a:rPr lang="zh-CN" altLang="en-US" dirty="0">
                <a:solidFill>
                  <a:srgbClr val="FF3300"/>
                </a:solidFill>
                <a:latin typeface="微软雅黑" pitchFamily="34" charset="-122"/>
                <a:ea typeface="宋体" pitchFamily="2" charset="-122"/>
              </a:rPr>
              <a:t>中共预备党员 　　 </a:t>
            </a:r>
            <a:r>
              <a:rPr lang="en-US" altLang="zh-CN" dirty="0">
                <a:solidFill>
                  <a:srgbClr val="FF3300"/>
                </a:solidFill>
                <a:latin typeface="微软雅黑" pitchFamily="34" charset="-122"/>
                <a:ea typeface="宋体" pitchFamily="2" charset="-122"/>
              </a:rPr>
              <a:t>03 </a:t>
            </a:r>
            <a:r>
              <a:rPr lang="zh-CN" altLang="en-US" dirty="0">
                <a:solidFill>
                  <a:srgbClr val="FF3300"/>
                </a:solidFill>
                <a:latin typeface="微软雅黑" pitchFamily="34" charset="-122"/>
                <a:ea typeface="宋体" pitchFamily="2" charset="-122"/>
              </a:rPr>
              <a:t>共青团员</a:t>
            </a:r>
            <a:r>
              <a:rPr lang="zh-CN" altLang="en-US" dirty="0">
                <a:latin typeface="微软雅黑" pitchFamily="34" charset="-122"/>
                <a:ea typeface="宋体" pitchFamily="2" charset="-122"/>
              </a:rPr>
              <a:t> 　　 </a:t>
            </a:r>
            <a:r>
              <a:rPr lang="en-US" altLang="zh-CN" dirty="0">
                <a:latin typeface="微软雅黑" pitchFamily="34" charset="-122"/>
                <a:ea typeface="宋体" pitchFamily="2" charset="-122"/>
              </a:rPr>
              <a:t>04 </a:t>
            </a:r>
            <a:r>
              <a:rPr lang="zh-CN" altLang="en-US" dirty="0">
                <a:latin typeface="微软雅黑" pitchFamily="34" charset="-122"/>
                <a:ea typeface="宋体" pitchFamily="2" charset="-122"/>
              </a:rPr>
              <a:t>民革党员 　　 </a:t>
            </a:r>
            <a:r>
              <a:rPr lang="en-US" altLang="zh-CN" dirty="0">
                <a:latin typeface="微软雅黑" pitchFamily="34" charset="-122"/>
                <a:ea typeface="宋体" pitchFamily="2" charset="-122"/>
              </a:rPr>
              <a:t>05 </a:t>
            </a:r>
            <a:r>
              <a:rPr lang="zh-CN" altLang="en-US" dirty="0">
                <a:latin typeface="微软雅黑" pitchFamily="34" charset="-122"/>
                <a:ea typeface="宋体" pitchFamily="2" charset="-122"/>
              </a:rPr>
              <a:t>民盟盟员 　　 </a:t>
            </a:r>
            <a:r>
              <a:rPr lang="en-US" altLang="zh-CN" dirty="0">
                <a:latin typeface="微软雅黑" pitchFamily="34" charset="-122"/>
                <a:ea typeface="宋体" pitchFamily="2" charset="-122"/>
              </a:rPr>
              <a:t>06 </a:t>
            </a:r>
            <a:r>
              <a:rPr lang="zh-CN" altLang="en-US" dirty="0">
                <a:latin typeface="微软雅黑" pitchFamily="34" charset="-122"/>
                <a:ea typeface="宋体" pitchFamily="2" charset="-122"/>
              </a:rPr>
              <a:t>民建会员 　　       </a:t>
            </a:r>
            <a:r>
              <a:rPr lang="en-US" altLang="zh-CN" dirty="0">
                <a:latin typeface="微软雅黑" pitchFamily="34" charset="-122"/>
                <a:ea typeface="宋体" pitchFamily="2" charset="-122"/>
              </a:rPr>
              <a:t>07 </a:t>
            </a:r>
            <a:r>
              <a:rPr lang="zh-CN" altLang="en-US" dirty="0">
                <a:latin typeface="微软雅黑" pitchFamily="34" charset="-122"/>
                <a:ea typeface="宋体" pitchFamily="2" charset="-122"/>
              </a:rPr>
              <a:t>民进会员 　　 </a:t>
            </a:r>
            <a:r>
              <a:rPr lang="en-US" altLang="zh-CN" dirty="0">
                <a:latin typeface="微软雅黑" pitchFamily="34" charset="-122"/>
                <a:ea typeface="宋体" pitchFamily="2" charset="-122"/>
              </a:rPr>
              <a:t>08 </a:t>
            </a:r>
            <a:r>
              <a:rPr lang="zh-CN" altLang="en-US" dirty="0">
                <a:latin typeface="微软雅黑" pitchFamily="34" charset="-122"/>
                <a:ea typeface="宋体" pitchFamily="2" charset="-122"/>
              </a:rPr>
              <a:t>农工党党员 　　 </a:t>
            </a:r>
            <a:r>
              <a:rPr lang="en-US" altLang="zh-CN" dirty="0">
                <a:latin typeface="微软雅黑" pitchFamily="34" charset="-122"/>
                <a:ea typeface="宋体" pitchFamily="2" charset="-122"/>
              </a:rPr>
              <a:t>09 </a:t>
            </a:r>
            <a:r>
              <a:rPr lang="zh-CN" altLang="en-US" dirty="0">
                <a:latin typeface="微软雅黑" pitchFamily="34" charset="-122"/>
                <a:ea typeface="宋体" pitchFamily="2" charset="-122"/>
              </a:rPr>
              <a:t>致公党党员 　</a:t>
            </a:r>
            <a:r>
              <a:rPr lang="en-US" altLang="zh-CN" dirty="0">
                <a:latin typeface="微软雅黑" pitchFamily="34" charset="-122"/>
                <a:ea typeface="宋体" pitchFamily="2" charset="-122"/>
              </a:rPr>
              <a:t>10 </a:t>
            </a:r>
            <a:r>
              <a:rPr lang="zh-CN" altLang="en-US" dirty="0">
                <a:latin typeface="微软雅黑" pitchFamily="34" charset="-122"/>
                <a:ea typeface="宋体" pitchFamily="2" charset="-122"/>
              </a:rPr>
              <a:t>九三学社社员 　　 </a:t>
            </a:r>
            <a:r>
              <a:rPr lang="en-US" altLang="zh-CN" dirty="0">
                <a:latin typeface="微软雅黑" pitchFamily="34" charset="-122"/>
                <a:ea typeface="宋体" pitchFamily="2" charset="-122"/>
              </a:rPr>
              <a:t>11 </a:t>
            </a:r>
            <a:r>
              <a:rPr lang="zh-CN" altLang="en-US" dirty="0">
                <a:latin typeface="微软雅黑" pitchFamily="34" charset="-122"/>
                <a:ea typeface="宋体" pitchFamily="2" charset="-122"/>
              </a:rPr>
              <a:t>台盟盟员 　　 </a:t>
            </a:r>
            <a:r>
              <a:rPr lang="en-US" altLang="zh-CN" dirty="0">
                <a:latin typeface="微软雅黑" pitchFamily="34" charset="-122"/>
                <a:ea typeface="宋体" pitchFamily="2" charset="-122"/>
              </a:rPr>
              <a:t>12 </a:t>
            </a:r>
            <a:r>
              <a:rPr lang="zh-CN" altLang="en-US" dirty="0">
                <a:latin typeface="微软雅黑" pitchFamily="34" charset="-122"/>
                <a:ea typeface="宋体" pitchFamily="2" charset="-122"/>
              </a:rPr>
              <a:t>无党派人士 　　 </a:t>
            </a:r>
            <a:r>
              <a:rPr lang="en-US" altLang="zh-CN" dirty="0">
                <a:solidFill>
                  <a:srgbClr val="FF3300"/>
                </a:solidFill>
                <a:latin typeface="微软雅黑" pitchFamily="34" charset="-122"/>
                <a:ea typeface="宋体" pitchFamily="2" charset="-122"/>
              </a:rPr>
              <a:t>13 </a:t>
            </a:r>
            <a:r>
              <a:rPr lang="zh-CN" altLang="en-US" dirty="0">
                <a:solidFill>
                  <a:srgbClr val="FF3300"/>
                </a:solidFill>
                <a:latin typeface="微软雅黑" pitchFamily="34" charset="-122"/>
                <a:ea typeface="宋体" pitchFamily="2" charset="-122"/>
              </a:rPr>
              <a:t>群众</a:t>
            </a:r>
            <a:endParaRPr lang="zh-CN" altLang="en-US" dirty="0">
              <a:solidFill>
                <a:srgbClr val="FF3300"/>
              </a:solidFill>
              <a:latin typeface="微软雅黑" pitchFamily="34" charset="-122"/>
              <a:ea typeface="宋体" pitchFamily="2" charset="-122"/>
            </a:endParaRPr>
          </a:p>
          <a:p>
            <a:pPr>
              <a:spcBef>
                <a:spcPct val="50000"/>
              </a:spcBef>
            </a:pPr>
            <a:r>
              <a:rPr lang="en-US" altLang="zh-CN" dirty="0">
                <a:latin typeface="微软雅黑" pitchFamily="34" charset="-122"/>
                <a:ea typeface="宋体" pitchFamily="2" charset="-122"/>
              </a:rPr>
              <a:t>11</a:t>
            </a:r>
            <a:r>
              <a:rPr lang="zh-CN" altLang="en-US" dirty="0">
                <a:latin typeface="微软雅黑" pitchFamily="34" charset="-122"/>
                <a:ea typeface="宋体" pitchFamily="2" charset="-122"/>
              </a:rPr>
              <a:t>、学生的政治面面貌若发生变化，学生需到系统里在校生模块里更改信息。</a:t>
            </a:r>
            <a:endParaRPr lang="zh-CN" altLang="en-US" dirty="0">
              <a:latin typeface="微软雅黑" pitchFamily="34" charset="-122"/>
              <a:ea typeface="宋体" pitchFamily="2" charset="-122"/>
            </a:endParaRPr>
          </a:p>
        </p:txBody>
      </p:sp>
      <p:pic>
        <p:nvPicPr>
          <p:cNvPr id="24582" name="图片 1"/>
          <p:cNvPicPr>
            <a:picLocks noChangeAspect="1"/>
          </p:cNvPicPr>
          <p:nvPr/>
        </p:nvPicPr>
        <p:blipFill>
          <a:blip r:embed="rId2"/>
          <a:stretch>
            <a:fillRect/>
          </a:stretch>
        </p:blipFill>
        <p:spPr>
          <a:xfrm>
            <a:off x="684213" y="1485900"/>
            <a:ext cx="7732712" cy="2478088"/>
          </a:xfrm>
          <a:prstGeom prst="rect">
            <a:avLst/>
          </a:prstGeom>
          <a:noFill/>
          <a:ln w="9525">
            <a:noFill/>
          </a:ln>
        </p:spPr>
      </p:pic>
    </p:spTree>
  </p:cSld>
  <p:clrMapOvr>
    <a:masterClrMapping/>
  </p:clrMapOvr>
  <p:transition spd="slow">
    <p:push/>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1" name="矩形 5"/>
          <p:cNvSpPr/>
          <p:nvPr/>
        </p:nvSpPr>
        <p:spPr>
          <a:xfrm>
            <a:off x="0" y="620713"/>
            <a:ext cx="9144000" cy="576262"/>
          </a:xfrm>
          <a:prstGeom prst="rect">
            <a:avLst/>
          </a:prstGeom>
          <a:solidFill>
            <a:srgbClr val="008AF2"/>
          </a:solidFill>
          <a:ln w="9525">
            <a:noFill/>
          </a:ln>
          <a:effectLst>
            <a:outerShdw sx="102000" sy="102000" algn="ctr" rotWithShape="0">
              <a:srgbClr val="000000">
                <a:alpha val="29999"/>
              </a:srgbClr>
            </a:outerShdw>
          </a:effectLst>
        </p:spPr>
        <p:txBody>
          <a:bodyPr anchor="ctr" anchorCtr="0"/>
          <a:p>
            <a:r>
              <a:rPr lang="en-US" altLang="zh-CN" sz="3200" b="1" dirty="0">
                <a:solidFill>
                  <a:srgbClr val="FFFFFF"/>
                </a:solidFill>
                <a:latin typeface="微软雅黑" pitchFamily="34" charset="-122"/>
                <a:ea typeface="微软雅黑" pitchFamily="34" charset="-122"/>
              </a:rPr>
              <a:t>                </a:t>
            </a:r>
            <a:r>
              <a:rPr lang="zh-CN" altLang="en-US" sz="3200" b="1" dirty="0">
                <a:solidFill>
                  <a:srgbClr val="FFFFFF"/>
                </a:solidFill>
                <a:latin typeface="微软雅黑" pitchFamily="34" charset="-122"/>
                <a:ea typeface="微软雅黑" pitchFamily="34" charset="-122"/>
              </a:rPr>
              <a:t>国家奖学金审批表填写说明</a:t>
            </a:r>
            <a:endParaRPr lang="zh-CN" altLang="en-US" sz="3200" dirty="0">
              <a:solidFill>
                <a:srgbClr val="FFFFFF"/>
              </a:solidFill>
              <a:latin typeface="微软雅黑" pitchFamily="34" charset="-122"/>
              <a:ea typeface="微软雅黑" pitchFamily="34" charset="-122"/>
            </a:endParaRPr>
          </a:p>
        </p:txBody>
      </p:sp>
      <p:grpSp>
        <p:nvGrpSpPr>
          <p:cNvPr id="25602" name="组合 145410"/>
          <p:cNvGrpSpPr/>
          <p:nvPr/>
        </p:nvGrpSpPr>
        <p:grpSpPr>
          <a:xfrm>
            <a:off x="468313" y="476250"/>
            <a:ext cx="935037" cy="865188"/>
            <a:chOff x="0" y="0"/>
            <a:chExt cx="936104" cy="864096"/>
          </a:xfrm>
        </p:grpSpPr>
        <p:sp>
          <p:nvSpPr>
            <p:cNvPr id="145412" name="矩形 6"/>
            <p:cNvSpPr/>
            <p:nvPr/>
          </p:nvSpPr>
          <p:spPr>
            <a:xfrm>
              <a:off x="0" y="0"/>
              <a:ext cx="936104" cy="864096"/>
            </a:xfrm>
            <a:prstGeom prst="rect">
              <a:avLst/>
            </a:prstGeom>
            <a:solidFill>
              <a:schemeClr val="bg1"/>
            </a:solidFill>
            <a:ln w="9525">
              <a:noFill/>
            </a:ln>
            <a:effectLst>
              <a:outerShdw sx="102000" sy="102000" algn="ctr" rotWithShape="0">
                <a:srgbClr val="000000">
                  <a:alpha val="29999"/>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4400" b="1" i="0" u="none" strike="noStrike" kern="1200" cap="none" spc="0" normalizeH="0" baseline="0" noProof="0">
                  <a:ln>
                    <a:noFill/>
                  </a:ln>
                  <a:solidFill>
                    <a:srgbClr val="0066FF"/>
                  </a:solidFill>
                  <a:effectLst>
                    <a:outerShdw blurRad="38100" dist="38100" dir="2700000" algn="tl">
                      <a:srgbClr val="C0C0C0"/>
                    </a:outerShdw>
                  </a:effectLst>
                  <a:uLnTx/>
                  <a:uFillTx/>
                  <a:latin typeface="微软雅黑" pitchFamily="34" charset="-122"/>
                  <a:ea typeface="微软雅黑" pitchFamily="34" charset="-122"/>
                  <a:cs typeface="+mn-cs"/>
                </a:rPr>
                <a:t>1</a:t>
              </a:r>
              <a:endParaRPr kumimoji="0" lang="en-US" altLang="zh-CN" sz="4400" b="1" i="0" u="none" strike="noStrike" kern="1200" cap="none" spc="0" normalizeH="0" baseline="0" noProof="0">
                <a:ln>
                  <a:noFill/>
                </a:ln>
                <a:solidFill>
                  <a:srgbClr val="0066FF"/>
                </a:solidFill>
                <a:effectLst>
                  <a:outerShdw blurRad="38100" dist="38100" dir="2700000" algn="tl">
                    <a:srgbClr val="C0C0C0"/>
                  </a:outerShdw>
                </a:effectLst>
                <a:uLnTx/>
                <a:uFillTx/>
                <a:latin typeface="微软雅黑" pitchFamily="34" charset="-122"/>
                <a:ea typeface="微软雅黑" pitchFamily="34" charset="-122"/>
                <a:cs typeface="+mn-cs"/>
              </a:endParaRPr>
            </a:p>
          </p:txBody>
        </p:sp>
        <p:sp>
          <p:nvSpPr>
            <p:cNvPr id="145413" name="矩形 1"/>
            <p:cNvSpPr/>
            <p:nvPr/>
          </p:nvSpPr>
          <p:spPr>
            <a:xfrm>
              <a:off x="373488" y="33296"/>
              <a:ext cx="184360" cy="822872"/>
            </a:xfrm>
            <a:prstGeom prst="rect">
              <a:avLst/>
            </a:prstGeom>
            <a:noFill/>
            <a:ln w="9525">
              <a:noFill/>
            </a:ln>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4800" b="1" i="0" u="none" strike="noStrike" kern="1200" cap="none" spc="0" normalizeH="0" baseline="0" noProof="1">
                <a:ln>
                  <a:noFill/>
                </a:ln>
                <a:solidFill>
                  <a:srgbClr val="0066FF"/>
                </a:solidFill>
                <a:effectLst>
                  <a:outerShdw blurRad="38100" dist="38100" dir="2700000">
                    <a:srgbClr val="000000"/>
                  </a:outerShdw>
                </a:effectLst>
                <a:uLnTx/>
                <a:uFillTx/>
                <a:latin typeface="微软雅黑" pitchFamily="34" charset="-122"/>
                <a:ea typeface="微软雅黑" pitchFamily="34" charset="-122"/>
                <a:cs typeface="+mn-cs"/>
              </a:endParaRPr>
            </a:p>
          </p:txBody>
        </p:sp>
      </p:grpSp>
      <p:pic>
        <p:nvPicPr>
          <p:cNvPr id="25605" name="图片 145413" descr="QRZO9Y41T[4CRKBVSN_)ZC8"/>
          <p:cNvPicPr>
            <a:picLocks noChangeAspect="1"/>
          </p:cNvPicPr>
          <p:nvPr/>
        </p:nvPicPr>
        <p:blipFill>
          <a:blip r:embed="rId1"/>
          <a:stretch>
            <a:fillRect/>
          </a:stretch>
        </p:blipFill>
        <p:spPr>
          <a:xfrm>
            <a:off x="539750" y="2205038"/>
            <a:ext cx="7745413" cy="1603375"/>
          </a:xfrm>
          <a:prstGeom prst="rect">
            <a:avLst/>
          </a:prstGeom>
          <a:noFill/>
          <a:ln w="9525">
            <a:noFill/>
          </a:ln>
        </p:spPr>
      </p:pic>
      <p:sp>
        <p:nvSpPr>
          <p:cNvPr id="25606" name="文本框 145414"/>
          <p:cNvSpPr txBox="1"/>
          <p:nvPr/>
        </p:nvSpPr>
        <p:spPr>
          <a:xfrm>
            <a:off x="369888" y="4168775"/>
            <a:ext cx="7834312" cy="2028825"/>
          </a:xfrm>
          <a:prstGeom prst="rect">
            <a:avLst/>
          </a:prstGeom>
          <a:noFill/>
          <a:ln w="9525">
            <a:noFill/>
          </a:ln>
        </p:spPr>
        <p:txBody>
          <a:bodyPr wrap="square" anchor="t" anchorCtr="0">
            <a:spAutoFit/>
          </a:bodyPr>
          <a:p>
            <a:pPr>
              <a:spcBef>
                <a:spcPct val="50000"/>
              </a:spcBef>
            </a:pPr>
            <a:r>
              <a:rPr lang="en-US" altLang="zh-CN" dirty="0">
                <a:latin typeface="微软雅黑" pitchFamily="34" charset="-122"/>
                <a:ea typeface="宋体" pitchFamily="2" charset="-122"/>
              </a:rPr>
              <a:t>12</a:t>
            </a:r>
            <a:r>
              <a:rPr lang="zh-CN" altLang="en-US" dirty="0">
                <a:latin typeface="微软雅黑" pitchFamily="34" charset="-122"/>
                <a:ea typeface="宋体" pitchFamily="2" charset="-122"/>
              </a:rPr>
              <a:t>、是</a:t>
            </a:r>
            <a:r>
              <a:rPr lang="en-US" altLang="zh-CN" dirty="0">
                <a:latin typeface="微软雅黑" pitchFamily="34" charset="-122"/>
                <a:ea typeface="宋体" pitchFamily="2" charset="-122"/>
              </a:rPr>
              <a:t>——</a:t>
            </a:r>
            <a:r>
              <a:rPr lang="zh-CN" altLang="en-US" dirty="0">
                <a:latin typeface="微软雅黑" pitchFamily="34" charset="-122"/>
                <a:ea typeface="宋体" pitchFamily="2" charset="-122"/>
              </a:rPr>
              <a:t>否：</a:t>
            </a:r>
            <a:endParaRPr lang="zh-CN" altLang="en-US" dirty="0">
              <a:latin typeface="微软雅黑" pitchFamily="34" charset="-122"/>
              <a:ea typeface="宋体" pitchFamily="2" charset="-122"/>
            </a:endParaRPr>
          </a:p>
          <a:p>
            <a:pPr>
              <a:spcBef>
                <a:spcPct val="50000"/>
              </a:spcBef>
            </a:pPr>
            <a:r>
              <a:rPr lang="en-US" altLang="zh-CN" dirty="0">
                <a:latin typeface="微软雅黑" pitchFamily="34" charset="-122"/>
                <a:ea typeface="宋体" pitchFamily="2" charset="-122"/>
              </a:rPr>
              <a:t>13</a:t>
            </a:r>
            <a:r>
              <a:rPr lang="zh-CN" altLang="en-US" dirty="0">
                <a:latin typeface="微软雅黑" pitchFamily="34" charset="-122"/>
                <a:ea typeface="宋体" pitchFamily="2" charset="-122"/>
              </a:rPr>
              <a:t>、学习成绩、综合考评成绩排名的范围由各学院自行确定，学校、院系、</a:t>
            </a:r>
            <a:r>
              <a:rPr lang="zh-CN" altLang="en-US" dirty="0">
                <a:solidFill>
                  <a:srgbClr val="FF0000"/>
                </a:solidFill>
                <a:latin typeface="微软雅黑" pitchFamily="34" charset="-122"/>
                <a:ea typeface="宋体" pitchFamily="2" charset="-122"/>
              </a:rPr>
              <a:t>年级、专业、</a:t>
            </a:r>
            <a:r>
              <a:rPr lang="zh-CN" altLang="en-US" dirty="0">
                <a:latin typeface="微软雅黑" pitchFamily="34" charset="-122"/>
                <a:ea typeface="宋体" pitchFamily="2" charset="-122"/>
              </a:rPr>
              <a:t>班级排名均可，但必须注明评选范围的总人数，总人数要与排名范围对应</a:t>
            </a:r>
            <a:r>
              <a:rPr lang="zh-CN" altLang="en-US" dirty="0">
                <a:solidFill>
                  <a:srgbClr val="FF3300"/>
                </a:solidFill>
                <a:latin typeface="微软雅黑" pitchFamily="34" charset="-122"/>
                <a:ea typeface="宋体" pitchFamily="2" charset="-122"/>
              </a:rPr>
              <a:t>一致</a:t>
            </a:r>
            <a:r>
              <a:rPr lang="zh-CN" altLang="en-US" dirty="0">
                <a:latin typeface="微软雅黑" pitchFamily="34" charset="-122"/>
                <a:ea typeface="宋体" pitchFamily="2" charset="-122"/>
              </a:rPr>
              <a:t>。</a:t>
            </a:r>
            <a:r>
              <a:rPr lang="zh-CN" altLang="en-US" dirty="0">
                <a:solidFill>
                  <a:srgbClr val="FF0000"/>
                </a:solidFill>
                <a:latin typeface="微软雅黑" pitchFamily="34" charset="-122"/>
                <a:ea typeface="宋体" pitchFamily="2" charset="-122"/>
              </a:rPr>
              <a:t>同一学生，成绩排名和综合考评排名，分母必须相同，同一排名范围内的学生，成绩排名和综合排名分母必须相同。</a:t>
            </a:r>
            <a:endParaRPr lang="zh-CN" altLang="en-US" dirty="0">
              <a:solidFill>
                <a:srgbClr val="FF0000"/>
              </a:solidFill>
              <a:latin typeface="微软雅黑" pitchFamily="34" charset="-122"/>
              <a:ea typeface="宋体" pitchFamily="2" charset="-122"/>
            </a:endParaRPr>
          </a:p>
          <a:p>
            <a:pPr>
              <a:spcBef>
                <a:spcPct val="50000"/>
              </a:spcBef>
            </a:pPr>
            <a:endParaRPr lang="zh-CN" altLang="en-US" b="1" dirty="0">
              <a:solidFill>
                <a:srgbClr val="FF0000"/>
              </a:solidFill>
              <a:latin typeface="微软雅黑" pitchFamily="34" charset="-122"/>
              <a:ea typeface="宋体" pitchFamily="2" charset="-122"/>
            </a:endParaRPr>
          </a:p>
        </p:txBody>
      </p:sp>
    </p:spTree>
  </p:cSld>
  <p:clrMapOvr>
    <a:masterClrMapping/>
  </p:clrMapOvr>
  <p:transition spd="slow">
    <p:push/>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矩形 5"/>
          <p:cNvSpPr/>
          <p:nvPr/>
        </p:nvSpPr>
        <p:spPr>
          <a:xfrm>
            <a:off x="0" y="620713"/>
            <a:ext cx="9144000" cy="576262"/>
          </a:xfrm>
          <a:prstGeom prst="rect">
            <a:avLst/>
          </a:prstGeom>
          <a:solidFill>
            <a:srgbClr val="008AF2"/>
          </a:solidFill>
          <a:ln w="9525">
            <a:noFill/>
          </a:ln>
          <a:effectLst>
            <a:outerShdw sx="102000" sy="102000" algn="ctr" rotWithShape="0">
              <a:srgbClr val="000000">
                <a:alpha val="29999"/>
              </a:srgbClr>
            </a:outerShdw>
          </a:effectLst>
        </p:spPr>
        <p:txBody>
          <a:bodyPr anchor="ctr" anchorCtr="0"/>
          <a:p>
            <a:r>
              <a:rPr lang="en-US" altLang="zh-CN" sz="3200" b="1" dirty="0">
                <a:solidFill>
                  <a:srgbClr val="FFFFFF"/>
                </a:solidFill>
                <a:latin typeface="微软雅黑" pitchFamily="34" charset="-122"/>
                <a:ea typeface="微软雅黑" pitchFamily="34" charset="-122"/>
              </a:rPr>
              <a:t>                </a:t>
            </a:r>
            <a:r>
              <a:rPr lang="zh-CN" altLang="en-US" sz="3200" b="1" dirty="0">
                <a:solidFill>
                  <a:srgbClr val="FFFFFF"/>
                </a:solidFill>
                <a:latin typeface="微软雅黑" pitchFamily="34" charset="-122"/>
                <a:ea typeface="微软雅黑" pitchFamily="34" charset="-122"/>
              </a:rPr>
              <a:t>国家奖学金审批表填写说明</a:t>
            </a:r>
            <a:endParaRPr lang="zh-CN" altLang="en-US" sz="3200" dirty="0">
              <a:solidFill>
                <a:srgbClr val="FFFFFF"/>
              </a:solidFill>
              <a:latin typeface="微软雅黑" pitchFamily="34" charset="-122"/>
              <a:ea typeface="微软雅黑" pitchFamily="34" charset="-122"/>
            </a:endParaRPr>
          </a:p>
        </p:txBody>
      </p:sp>
      <p:grpSp>
        <p:nvGrpSpPr>
          <p:cNvPr id="26626" name="组合 147458"/>
          <p:cNvGrpSpPr/>
          <p:nvPr/>
        </p:nvGrpSpPr>
        <p:grpSpPr>
          <a:xfrm>
            <a:off x="454978" y="476250"/>
            <a:ext cx="935037" cy="865188"/>
            <a:chOff x="0" y="0"/>
            <a:chExt cx="936104" cy="864096"/>
          </a:xfrm>
        </p:grpSpPr>
        <p:sp>
          <p:nvSpPr>
            <p:cNvPr id="147460" name="矩形 6"/>
            <p:cNvSpPr/>
            <p:nvPr/>
          </p:nvSpPr>
          <p:spPr>
            <a:xfrm>
              <a:off x="0" y="0"/>
              <a:ext cx="936104" cy="864096"/>
            </a:xfrm>
            <a:prstGeom prst="rect">
              <a:avLst/>
            </a:prstGeom>
            <a:solidFill>
              <a:schemeClr val="bg1"/>
            </a:solidFill>
            <a:ln w="9525">
              <a:noFill/>
            </a:ln>
            <a:effectLst>
              <a:outerShdw sx="102000" sy="102000" algn="ctr" rotWithShape="0">
                <a:srgbClr val="000000">
                  <a:alpha val="29999"/>
                </a:srgb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4400" b="1" i="0" u="none" strike="noStrike" kern="1200" cap="none" spc="0" normalizeH="0" baseline="0" noProof="0">
                  <a:ln>
                    <a:noFill/>
                  </a:ln>
                  <a:solidFill>
                    <a:srgbClr val="0066FF"/>
                  </a:solidFill>
                  <a:effectLst>
                    <a:outerShdw blurRad="38100" dist="38100" dir="2700000" algn="tl">
                      <a:srgbClr val="C0C0C0"/>
                    </a:outerShdw>
                  </a:effectLst>
                  <a:uLnTx/>
                  <a:uFillTx/>
                  <a:latin typeface="微软雅黑" pitchFamily="34" charset="-122"/>
                  <a:ea typeface="微软雅黑" pitchFamily="34" charset="-122"/>
                  <a:cs typeface="+mn-cs"/>
                </a:rPr>
                <a:t>1</a:t>
              </a:r>
              <a:endParaRPr kumimoji="0" lang="en-US" altLang="zh-CN" sz="4400" b="1" i="0" u="none" strike="noStrike" kern="1200" cap="none" spc="0" normalizeH="0" baseline="0" noProof="0">
                <a:ln>
                  <a:noFill/>
                </a:ln>
                <a:solidFill>
                  <a:srgbClr val="0066FF"/>
                </a:solidFill>
                <a:effectLst>
                  <a:outerShdw blurRad="38100" dist="38100" dir="2700000" algn="tl">
                    <a:srgbClr val="C0C0C0"/>
                  </a:outerShdw>
                </a:effectLst>
                <a:uLnTx/>
                <a:uFillTx/>
                <a:latin typeface="微软雅黑" pitchFamily="34" charset="-122"/>
                <a:ea typeface="微软雅黑" pitchFamily="34" charset="-122"/>
                <a:cs typeface="+mn-cs"/>
              </a:endParaRPr>
            </a:p>
          </p:txBody>
        </p:sp>
        <p:sp>
          <p:nvSpPr>
            <p:cNvPr id="147461" name="矩形 1"/>
            <p:cNvSpPr/>
            <p:nvPr/>
          </p:nvSpPr>
          <p:spPr>
            <a:xfrm>
              <a:off x="373488" y="33296"/>
              <a:ext cx="184360" cy="822872"/>
            </a:xfrm>
            <a:prstGeom prst="rect">
              <a:avLst/>
            </a:prstGeom>
            <a:noFill/>
            <a:ln w="9525">
              <a:noFill/>
            </a:ln>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4800" b="1" i="0" u="none" strike="noStrike" kern="1200" cap="none" spc="0" normalizeH="0" baseline="0" noProof="1">
                <a:ln>
                  <a:noFill/>
                </a:ln>
                <a:solidFill>
                  <a:srgbClr val="0066FF"/>
                </a:solidFill>
                <a:effectLst>
                  <a:outerShdw blurRad="38100" dist="38100" dir="2700000">
                    <a:srgbClr val="000000"/>
                  </a:outerShdw>
                </a:effectLst>
                <a:uLnTx/>
                <a:uFillTx/>
                <a:latin typeface="微软雅黑" pitchFamily="34" charset="-122"/>
                <a:ea typeface="微软雅黑" pitchFamily="34" charset="-122"/>
                <a:cs typeface="+mn-cs"/>
              </a:endParaRPr>
            </a:p>
          </p:txBody>
        </p:sp>
      </p:grpSp>
      <p:pic>
        <p:nvPicPr>
          <p:cNvPr id="26629" name="图片 147461" descr="QRZO9Y41T[4CRKBVSN_)ZC8"/>
          <p:cNvPicPr>
            <a:picLocks noChangeAspect="1"/>
          </p:cNvPicPr>
          <p:nvPr/>
        </p:nvPicPr>
        <p:blipFill>
          <a:blip r:embed="rId1"/>
          <a:stretch>
            <a:fillRect/>
          </a:stretch>
        </p:blipFill>
        <p:spPr>
          <a:xfrm>
            <a:off x="755650" y="1900238"/>
            <a:ext cx="7345363" cy="1603375"/>
          </a:xfrm>
          <a:prstGeom prst="rect">
            <a:avLst/>
          </a:prstGeom>
          <a:noFill/>
          <a:ln w="9525">
            <a:noFill/>
          </a:ln>
        </p:spPr>
      </p:pic>
      <p:sp>
        <p:nvSpPr>
          <p:cNvPr id="26630" name="文本框 147462"/>
          <p:cNvSpPr txBox="1"/>
          <p:nvPr/>
        </p:nvSpPr>
        <p:spPr>
          <a:xfrm>
            <a:off x="755650" y="3860800"/>
            <a:ext cx="7440613" cy="2722563"/>
          </a:xfrm>
          <a:prstGeom prst="rect">
            <a:avLst/>
          </a:prstGeom>
          <a:noFill/>
          <a:ln w="9525">
            <a:noFill/>
          </a:ln>
        </p:spPr>
        <p:txBody>
          <a:bodyPr wrap="square" anchor="t" anchorCtr="0">
            <a:spAutoFit/>
          </a:bodyPr>
          <a:p>
            <a:pPr>
              <a:spcBef>
                <a:spcPct val="50000"/>
              </a:spcBef>
            </a:pPr>
            <a:endParaRPr lang="zh-CN" altLang="en-US" dirty="0">
              <a:latin typeface="微软雅黑" pitchFamily="34" charset="-122"/>
              <a:ea typeface="宋体" pitchFamily="2" charset="-122"/>
            </a:endParaRPr>
          </a:p>
          <a:p>
            <a:pPr>
              <a:spcBef>
                <a:spcPct val="50000"/>
              </a:spcBef>
            </a:pPr>
            <a:r>
              <a:rPr lang="en-US" altLang="zh-CN" dirty="0">
                <a:latin typeface="微软雅黑" pitchFamily="34" charset="-122"/>
                <a:ea typeface="宋体" pitchFamily="2" charset="-122"/>
              </a:rPr>
              <a:t>14</a:t>
            </a:r>
            <a:r>
              <a:rPr lang="zh-CN" altLang="en-US" dirty="0">
                <a:latin typeface="微软雅黑" pitchFamily="34" charset="-122"/>
                <a:ea typeface="宋体" pitchFamily="2" charset="-122"/>
              </a:rPr>
              <a:t>、必修课：</a:t>
            </a:r>
            <a:r>
              <a:rPr lang="en-US" altLang="zh-CN" dirty="0">
                <a:latin typeface="微软雅黑" pitchFamily="34" charset="-122"/>
                <a:ea typeface="宋体" pitchFamily="2" charset="-122"/>
              </a:rPr>
              <a:t>《</a:t>
            </a:r>
            <a:r>
              <a:rPr lang="zh-CN" altLang="en-US" dirty="0">
                <a:latin typeface="微软雅黑" pitchFamily="34" charset="-122"/>
                <a:ea typeface="宋体" pitchFamily="2" charset="-122"/>
              </a:rPr>
              <a:t>大学生修读指南</a:t>
            </a:r>
            <a:r>
              <a:rPr lang="en-US" altLang="zh-CN" dirty="0">
                <a:latin typeface="微软雅黑" pitchFamily="34" charset="-122"/>
                <a:ea typeface="宋体" pitchFamily="2" charset="-122"/>
              </a:rPr>
              <a:t>》</a:t>
            </a:r>
            <a:endParaRPr lang="en-US" altLang="zh-CN" dirty="0">
              <a:latin typeface="微软雅黑" pitchFamily="34" charset="-122"/>
              <a:ea typeface="宋体" pitchFamily="2" charset="-122"/>
            </a:endParaRPr>
          </a:p>
          <a:p>
            <a:pPr>
              <a:spcBef>
                <a:spcPct val="50000"/>
              </a:spcBef>
            </a:pPr>
            <a:r>
              <a:rPr lang="en-US" altLang="zh-CN" dirty="0">
                <a:latin typeface="微软雅黑" pitchFamily="34" charset="-122"/>
                <a:ea typeface="宋体" pitchFamily="2" charset="-122"/>
              </a:rPr>
              <a:t>       2015</a:t>
            </a:r>
            <a:r>
              <a:rPr lang="zh-CN" altLang="en-US" dirty="0">
                <a:latin typeface="微软雅黑" pitchFamily="34" charset="-122"/>
                <a:ea typeface="宋体" pitchFamily="2" charset="-122"/>
              </a:rPr>
              <a:t>年后界定的必修课：理论必修</a:t>
            </a:r>
            <a:r>
              <a:rPr lang="en-US" altLang="zh-CN" dirty="0">
                <a:latin typeface="微软雅黑" pitchFamily="34" charset="-122"/>
                <a:ea typeface="宋体" pitchFamily="2" charset="-122"/>
              </a:rPr>
              <a:t>+</a:t>
            </a:r>
            <a:r>
              <a:rPr lang="zh-CN" altLang="en-US" dirty="0">
                <a:latin typeface="微软雅黑" pitchFamily="34" charset="-122"/>
                <a:ea typeface="宋体" pitchFamily="2" charset="-122"/>
              </a:rPr>
              <a:t>实践必修</a:t>
            </a:r>
            <a:endParaRPr lang="en-US" altLang="zh-CN" dirty="0">
              <a:latin typeface="微软雅黑" pitchFamily="34" charset="-122"/>
              <a:ea typeface="宋体" pitchFamily="2" charset="-122"/>
            </a:endParaRPr>
          </a:p>
          <a:p>
            <a:pPr>
              <a:spcBef>
                <a:spcPct val="50000"/>
              </a:spcBef>
            </a:pPr>
            <a:r>
              <a:rPr lang="zh-CN" altLang="en-US" b="1" dirty="0">
                <a:solidFill>
                  <a:srgbClr val="FF0000"/>
                </a:solidFill>
                <a:latin typeface="微软雅黑" pitchFamily="34" charset="-122"/>
                <a:ea typeface="宋体" pitchFamily="2" charset="-122"/>
              </a:rPr>
              <a:t>注意：</a:t>
            </a:r>
            <a:r>
              <a:rPr lang="en-US" altLang="zh-CN" dirty="0">
                <a:solidFill>
                  <a:srgbClr val="FF0000"/>
                </a:solidFill>
                <a:latin typeface="微软雅黑" pitchFamily="34" charset="-122"/>
                <a:ea typeface="宋体" pitchFamily="2" charset="-122"/>
              </a:rPr>
              <a:t>1</a:t>
            </a:r>
            <a:r>
              <a:rPr lang="zh-CN" altLang="en-US" dirty="0">
                <a:solidFill>
                  <a:srgbClr val="FF0000"/>
                </a:solidFill>
                <a:latin typeface="微软雅黑" pitchFamily="34" charset="-122"/>
                <a:ea typeface="宋体" pitchFamily="2" charset="-122"/>
              </a:rPr>
              <a:t>、这里指的必修课门数是指参评当年（</a:t>
            </a:r>
            <a:r>
              <a:rPr lang="en-US" altLang="zh-CN" dirty="0">
                <a:solidFill>
                  <a:srgbClr val="FF0000"/>
                </a:solidFill>
                <a:latin typeface="微软雅黑" pitchFamily="34" charset="-122"/>
                <a:ea typeface="宋体" pitchFamily="2" charset="-122"/>
              </a:rPr>
              <a:t>2021-2022</a:t>
            </a:r>
            <a:r>
              <a:rPr lang="zh-CN" altLang="en-US" dirty="0">
                <a:solidFill>
                  <a:srgbClr val="FF0000"/>
                </a:solidFill>
                <a:latin typeface="微软雅黑" pitchFamily="34" charset="-122"/>
                <a:ea typeface="宋体" pitchFamily="2" charset="-122"/>
              </a:rPr>
              <a:t>学年）的必修课门数，不要填写成在校期间所有必修课的门数。</a:t>
            </a:r>
            <a:endParaRPr lang="en-US" altLang="zh-CN" dirty="0">
              <a:solidFill>
                <a:srgbClr val="FF0000"/>
              </a:solidFill>
              <a:latin typeface="微软雅黑" pitchFamily="34" charset="-122"/>
              <a:ea typeface="宋体" pitchFamily="2" charset="-122"/>
            </a:endParaRPr>
          </a:p>
          <a:p>
            <a:pPr>
              <a:spcBef>
                <a:spcPct val="50000"/>
              </a:spcBef>
            </a:pPr>
            <a:r>
              <a:rPr lang="en-US" altLang="zh-CN" dirty="0">
                <a:solidFill>
                  <a:srgbClr val="FF0000"/>
                </a:solidFill>
                <a:latin typeface="微软雅黑" pitchFamily="34" charset="-122"/>
                <a:ea typeface="宋体" pitchFamily="2" charset="-122"/>
              </a:rPr>
              <a:t>          2</a:t>
            </a:r>
            <a:r>
              <a:rPr lang="zh-CN" altLang="en-US" dirty="0">
                <a:solidFill>
                  <a:srgbClr val="FF0000"/>
                </a:solidFill>
                <a:latin typeface="微软雅黑" pitchFamily="34" charset="-122"/>
                <a:ea typeface="宋体" pitchFamily="2" charset="-122"/>
              </a:rPr>
              <a:t>、同年级、同专业的不同学生必修课门数必须一致。</a:t>
            </a:r>
            <a:endParaRPr lang="zh-CN" altLang="en-US" dirty="0">
              <a:solidFill>
                <a:srgbClr val="FF0000"/>
              </a:solidFill>
              <a:latin typeface="微软雅黑" pitchFamily="34" charset="-122"/>
              <a:ea typeface="宋体" pitchFamily="2" charset="-122"/>
            </a:endParaRPr>
          </a:p>
          <a:p>
            <a:pPr>
              <a:spcBef>
                <a:spcPct val="50000"/>
              </a:spcBef>
            </a:pPr>
            <a:endParaRPr lang="zh-CN" altLang="en-US" dirty="0">
              <a:latin typeface="微软雅黑" pitchFamily="34" charset="-122"/>
              <a:ea typeface="宋体" pitchFamily="2" charset="-122"/>
            </a:endParaRPr>
          </a:p>
        </p:txBody>
      </p:sp>
    </p:spTree>
  </p:cSld>
  <p:clrMapOvr>
    <a:masterClrMapping/>
  </p:clrMapOvr>
  <p:transition spd="slow">
    <p:push/>
  </p:transition>
</p:sld>
</file>

<file path=ppt/tags/tag1.xml><?xml version="1.0" encoding="utf-8"?>
<p:tagLst xmlns:p="http://schemas.openxmlformats.org/presentationml/2006/main">
  <p:tag name="KSO_WM_UNIT_PLACING_PICTURE_USER_VIEWPORT" val="{&quot;height&quot;:3072.5007874015746,&quot;width&quot;:12185}"/>
</p:tagLst>
</file>

<file path=ppt/theme/theme1.xml><?xml version="1.0" encoding="utf-8"?>
<a:theme xmlns:a="http://schemas.openxmlformats.org/drawingml/2006/main" name="2_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2_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2_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1_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3649</Words>
  <Application>WPS 文字</Application>
  <PresentationFormat>全屏显示(4:3)</PresentationFormat>
  <Paragraphs>281</Paragraphs>
  <Slides>22</Slides>
  <Notes>2</Notes>
  <HiddenSlides>0</HiddenSlides>
  <MMClips>0</MMClips>
  <ScaleCrop>false</ScaleCrop>
  <HeadingPairs>
    <vt:vector size="6" baseType="variant">
      <vt:variant>
        <vt:lpstr>已用的字体</vt:lpstr>
      </vt:variant>
      <vt:variant>
        <vt:i4>21</vt:i4>
      </vt:variant>
      <vt:variant>
        <vt:lpstr>主题</vt:lpstr>
      </vt:variant>
      <vt:variant>
        <vt:i4>3</vt:i4>
      </vt:variant>
      <vt:variant>
        <vt:lpstr>幻灯片标题</vt:lpstr>
      </vt:variant>
      <vt:variant>
        <vt:i4>22</vt:i4>
      </vt:variant>
    </vt:vector>
  </HeadingPairs>
  <TitlesOfParts>
    <vt:vector size="46" baseType="lpstr">
      <vt:lpstr>Arial</vt:lpstr>
      <vt:lpstr>宋体</vt:lpstr>
      <vt:lpstr>Wingdings</vt:lpstr>
      <vt:lpstr>汉仪书宋二KW</vt:lpstr>
      <vt:lpstr>Calibri</vt:lpstr>
      <vt:lpstr>Helvetica Neue</vt:lpstr>
      <vt:lpstr>微软雅黑</vt:lpstr>
      <vt:lpstr>汉仪旗黑</vt:lpstr>
      <vt:lpstr>华文中宋</vt:lpstr>
      <vt:lpstr>Times New Roman</vt:lpstr>
      <vt:lpstr>方正大标宋简体</vt:lpstr>
      <vt:lpstr>Arial Unicode MS</vt:lpstr>
      <vt:lpstr>黑体</vt:lpstr>
      <vt:lpstr>汉仪中黑KW</vt:lpstr>
      <vt:lpstr>华文新魏</vt:lpstr>
      <vt:lpstr>苹方-简</vt:lpstr>
      <vt:lpstr>楷体</vt:lpstr>
      <vt:lpstr>汉仪楷体KW</vt:lpstr>
      <vt:lpstr>华文楷体</vt:lpstr>
      <vt:lpstr>Calibri</vt:lpstr>
      <vt:lpstr>宋体</vt:lpstr>
      <vt:lpstr>2_Office 主题</vt:lpstr>
      <vt:lpstr>3_Office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信息素养2.0的内容模块研究</dc:title>
  <dc:creator>jxdd</dc:creator>
  <cp:lastModifiedBy>卡慢哟</cp:lastModifiedBy>
  <cp:revision>1274</cp:revision>
  <dcterms:created xsi:type="dcterms:W3CDTF">2022-10-14T09:04:27Z</dcterms:created>
  <dcterms:modified xsi:type="dcterms:W3CDTF">2022-10-14T09:04:27Z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2052-4.6.1.7467</vt:lpwstr>
  </property>
  <property fmtid="{D5CDD505-2E9C-101B-9397-08002B2CF9AE}" pid="3" name="ICV">
    <vt:lpwstr>14528A0CF636725C1B264963652EEFB0</vt:lpwstr>
  </property>
</Properties>
</file>